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A0"/>
    <a:srgbClr val="78BE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404" autoAdjust="0"/>
  </p:normalViewPr>
  <p:slideViewPr>
    <p:cSldViewPr snapToGrid="0">
      <p:cViewPr varScale="1">
        <p:scale>
          <a:sx n="122" d="100"/>
          <a:sy n="122" d="100"/>
        </p:scale>
        <p:origin x="96" y="294"/>
      </p:cViewPr>
      <p:guideLst>
        <p:guide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9147804" y="330809"/>
            <a:ext cx="2601283" cy="1250340"/>
          </a:xfrm>
          <a:prstGeom prst="rect">
            <a:avLst/>
          </a:prstGeom>
        </p:spPr>
        <p:txBody>
          <a:bodyPr anchor="t" anchorCtr="0"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pPr algn="r"/>
            <a:fld id="{0E1EB21D-732A-470E-9299-2C0F0E17A03B}" type="datetimeFigureOut">
              <a:rPr lang="cs-CZ" smtClean="0"/>
              <a:pPr algn="r"/>
              <a:t>01.12.2025</a:t>
            </a:fld>
            <a:endParaRPr lang="cs-CZ" dirty="0"/>
          </a:p>
        </p:txBody>
      </p:sp>
      <p:sp>
        <p:nvSpPr>
          <p:cNvPr id="8" name="Ovál 7"/>
          <p:cNvSpPr/>
          <p:nvPr userDrawn="1"/>
        </p:nvSpPr>
        <p:spPr>
          <a:xfrm>
            <a:off x="918673" y="467882"/>
            <a:ext cx="5922236" cy="592223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8673" y="1581150"/>
            <a:ext cx="9749327" cy="3922341"/>
          </a:xfrm>
          <a:prstGeom prst="rect">
            <a:avLst/>
          </a:prstGeom>
        </p:spPr>
        <p:txBody>
          <a:bodyPr lIns="0" rIns="0" anchor="ctr" anchorCtr="0">
            <a:normAutofit/>
          </a:bodyPr>
          <a:lstStyle>
            <a:lvl1pPr algn="l">
              <a:defRPr sz="5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354" y="5517088"/>
            <a:ext cx="2215928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39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85823" y="1200150"/>
            <a:ext cx="5191128" cy="4703017"/>
          </a:xfrm>
          <a:prstGeom prst="rect">
            <a:avLst/>
          </a:prstGeom>
        </p:spPr>
        <p:txBody>
          <a:bodyPr lIns="0" tIns="0" rIns="0" bIns="0"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82675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Zástupný symbol pro obsah 2"/>
          <p:cNvSpPr>
            <a:spLocks noGrp="1"/>
          </p:cNvSpPr>
          <p:nvPr>
            <p:ph sz="half" idx="15"/>
          </p:nvPr>
        </p:nvSpPr>
        <p:spPr>
          <a:xfrm>
            <a:off x="6305550" y="1200149"/>
            <a:ext cx="5407025" cy="4703017"/>
          </a:xfrm>
          <a:prstGeom prst="rect">
            <a:avLst/>
          </a:prstGeom>
        </p:spPr>
        <p:txBody>
          <a:bodyPr lIns="0" tIns="0" rIns="0" bIns="0"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algn="l"/>
            <a:fld id="{3020CD34-26C4-40CE-ACF9-34167EB83B57}" type="slidenum">
              <a:rPr lang="cs-CZ" smtClean="0"/>
              <a:pPr algn="l"/>
              <a:t>‹#›</a:t>
            </a:fld>
            <a:endParaRPr lang="cs-CZ" dirty="0"/>
          </a:p>
        </p:txBody>
      </p:sp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958" y="5898088"/>
            <a:ext cx="173119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702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85821" y="1702857"/>
            <a:ext cx="5305430" cy="82391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85821" y="2526771"/>
            <a:ext cx="5305430" cy="3628496"/>
          </a:xfrm>
          <a:prstGeom prst="rect">
            <a:avLst/>
          </a:prstGeom>
        </p:spPr>
        <p:txBody>
          <a:bodyPr lIns="0" tIns="0" rIns="0" bIns="0" anchor="t" anchorCtr="0"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451600" y="1702859"/>
            <a:ext cx="5260975" cy="823912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826750" cy="1134534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3" name="Zástupný symbol pro obsah 3"/>
          <p:cNvSpPr>
            <a:spLocks noGrp="1"/>
          </p:cNvSpPr>
          <p:nvPr>
            <p:ph sz="half" idx="15"/>
          </p:nvPr>
        </p:nvSpPr>
        <p:spPr>
          <a:xfrm>
            <a:off x="6451600" y="2526771"/>
            <a:ext cx="5260976" cy="3628496"/>
          </a:xfrm>
          <a:prstGeom prst="rect">
            <a:avLst/>
          </a:prstGeom>
        </p:spPr>
        <p:txBody>
          <a:bodyPr lIns="0" tIns="0" rIns="0" bIns="0" anchor="t" anchorCtr="0"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0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endParaRPr lang="cs-CZ" dirty="0"/>
          </a:p>
        </p:txBody>
      </p:sp>
      <p:sp>
        <p:nvSpPr>
          <p:cNvPr id="11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algn="l"/>
            <a:fld id="{3020CD34-26C4-40CE-ACF9-34167EB83B57}" type="slidenum">
              <a:rPr lang="cs-CZ" smtClean="0"/>
              <a:pPr algn="l"/>
              <a:t>‹#›</a:t>
            </a:fld>
            <a:endParaRPr lang="cs-CZ" dirty="0"/>
          </a:p>
        </p:txBody>
      </p:sp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958" y="5898088"/>
            <a:ext cx="173119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90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graf 9"/>
          <p:cNvSpPr>
            <a:spLocks noGrp="1"/>
          </p:cNvSpPr>
          <p:nvPr>
            <p:ph type="chart" sz="quarter" idx="13"/>
          </p:nvPr>
        </p:nvSpPr>
        <p:spPr>
          <a:xfrm>
            <a:off x="885825" y="1447800"/>
            <a:ext cx="5410200" cy="4600575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na ikonu přidáte graf.</a:t>
            </a:r>
          </a:p>
        </p:txBody>
      </p:sp>
      <p:sp>
        <p:nvSpPr>
          <p:cNvPr id="11" name="Zástupný symbol pro graf 9"/>
          <p:cNvSpPr>
            <a:spLocks noGrp="1"/>
          </p:cNvSpPr>
          <p:nvPr>
            <p:ph type="chart" sz="quarter" idx="14"/>
          </p:nvPr>
        </p:nvSpPr>
        <p:spPr>
          <a:xfrm>
            <a:off x="6524624" y="1447800"/>
            <a:ext cx="5295899" cy="4600575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na ikonu přidáte graf.</a:t>
            </a:r>
          </a:p>
        </p:txBody>
      </p:sp>
      <p:sp>
        <p:nvSpPr>
          <p:cNvPr id="12" name="Zástupný symbol pro text 17"/>
          <p:cNvSpPr>
            <a:spLocks noGrp="1"/>
          </p:cNvSpPr>
          <p:nvPr>
            <p:ph type="body" sz="quarter" idx="15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algn="l"/>
            <a:fld id="{3020CD34-26C4-40CE-ACF9-34167EB83B57}" type="slidenum">
              <a:rPr lang="cs-CZ" smtClean="0"/>
              <a:pPr algn="l"/>
              <a:t>‹#›</a:t>
            </a:fld>
            <a:endParaRPr lang="cs-CZ" dirty="0"/>
          </a:p>
        </p:txBody>
      </p:sp>
      <p:pic>
        <p:nvPicPr>
          <p:cNvPr id="14" name="Obrázek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958" y="5898088"/>
            <a:ext cx="173119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344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á strá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-1" y="0"/>
            <a:ext cx="46147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1504950"/>
            <a:ext cx="10934700" cy="381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924553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á stránka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-1" y="0"/>
            <a:ext cx="46147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1504950"/>
            <a:ext cx="10934700" cy="381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1937691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rázek 11"/>
          <p:cNvSpPr>
            <a:spLocks noGrp="1"/>
          </p:cNvSpPr>
          <p:nvPr>
            <p:ph type="pic" sz="quarter" idx="13"/>
          </p:nvPr>
        </p:nvSpPr>
        <p:spPr>
          <a:xfrm>
            <a:off x="885823" y="1343025"/>
            <a:ext cx="5772152" cy="4772025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4" name="Zástupný symbol pro obrázek 13"/>
          <p:cNvSpPr>
            <a:spLocks noGrp="1"/>
          </p:cNvSpPr>
          <p:nvPr>
            <p:ph type="pic" sz="quarter" idx="14"/>
          </p:nvPr>
        </p:nvSpPr>
        <p:spPr>
          <a:xfrm>
            <a:off x="6810376" y="1343025"/>
            <a:ext cx="4902200" cy="2200277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5" name="Zástupný symbol pro obrázek 13"/>
          <p:cNvSpPr>
            <a:spLocks noGrp="1"/>
          </p:cNvSpPr>
          <p:nvPr>
            <p:ph type="pic" sz="quarter" idx="15"/>
          </p:nvPr>
        </p:nvSpPr>
        <p:spPr>
          <a:xfrm>
            <a:off x="6810374" y="3729039"/>
            <a:ext cx="3876676" cy="2081212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text 17"/>
          <p:cNvSpPr>
            <a:spLocks noGrp="1"/>
          </p:cNvSpPr>
          <p:nvPr>
            <p:ph type="body" sz="quarter" idx="16"/>
          </p:nvPr>
        </p:nvSpPr>
        <p:spPr>
          <a:xfrm>
            <a:off x="885825" y="419101"/>
            <a:ext cx="10826751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endParaRPr lang="cs-CZ" dirty="0"/>
          </a:p>
        </p:txBody>
      </p:sp>
      <p:sp>
        <p:nvSpPr>
          <p:cNvPr id="11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algn="l"/>
            <a:fld id="{3020CD34-26C4-40CE-ACF9-34167EB83B57}" type="slidenum">
              <a:rPr lang="cs-CZ" smtClean="0"/>
              <a:pPr algn="l"/>
              <a:t>‹#›</a:t>
            </a:fld>
            <a:endParaRPr lang="cs-CZ" dirty="0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958" y="5898088"/>
            <a:ext cx="173119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8223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text 17"/>
          <p:cNvSpPr>
            <a:spLocks noGrp="1"/>
          </p:cNvSpPr>
          <p:nvPr>
            <p:ph type="body" sz="quarter" idx="15"/>
          </p:nvPr>
        </p:nvSpPr>
        <p:spPr>
          <a:xfrm>
            <a:off x="885825" y="1543050"/>
            <a:ext cx="10934700" cy="3960442"/>
          </a:xfrm>
          <a:prstGeom prst="rect">
            <a:avLst/>
          </a:prstGeom>
        </p:spPr>
        <p:txBody>
          <a:bodyPr lIns="0" tIns="0" rIns="0" bIns="0"/>
          <a:lstStyle>
            <a:lvl1pPr>
              <a:defRPr sz="44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354" y="5517088"/>
            <a:ext cx="2215928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929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9147804" y="330809"/>
            <a:ext cx="2601283" cy="1250340"/>
          </a:xfrm>
          <a:prstGeom prst="rect">
            <a:avLst/>
          </a:prstGeom>
        </p:spPr>
        <p:txBody>
          <a:bodyPr anchor="t" anchorCtr="0"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pPr algn="r"/>
            <a:fld id="{0E1EB21D-732A-470E-9299-2C0F0E17A03B}" type="datetimeFigureOut">
              <a:rPr lang="cs-CZ" smtClean="0"/>
              <a:pPr algn="r"/>
              <a:t>01.12.2025</a:t>
            </a:fld>
            <a:endParaRPr lang="cs-CZ" dirty="0"/>
          </a:p>
        </p:txBody>
      </p:sp>
      <p:sp>
        <p:nvSpPr>
          <p:cNvPr id="8" name="Ovál 7"/>
          <p:cNvSpPr/>
          <p:nvPr userDrawn="1"/>
        </p:nvSpPr>
        <p:spPr>
          <a:xfrm>
            <a:off x="918673" y="467882"/>
            <a:ext cx="5922236" cy="5922236"/>
          </a:xfrm>
          <a:prstGeom prst="ellipse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8673" y="1581150"/>
            <a:ext cx="9749327" cy="3922341"/>
          </a:xfrm>
          <a:prstGeom prst="rect">
            <a:avLst/>
          </a:prstGeom>
        </p:spPr>
        <p:txBody>
          <a:bodyPr lIns="0" rIns="0" anchor="ctr" anchorCtr="0">
            <a:normAutofit/>
          </a:bodyPr>
          <a:lstStyle>
            <a:lvl1pPr algn="l">
              <a:defRPr sz="5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354" y="5517088"/>
            <a:ext cx="2215928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0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-1" y="0"/>
            <a:ext cx="46147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9147805" y="330809"/>
            <a:ext cx="2564770" cy="1250340"/>
          </a:xfrm>
          <a:prstGeom prst="rect">
            <a:avLst/>
          </a:prstGeom>
        </p:spPr>
        <p:txBody>
          <a:bodyPr anchor="t" anchorCtr="0"/>
          <a:lstStyle>
            <a:lvl1pPr>
              <a:defRPr sz="2000" b="1">
                <a:solidFill>
                  <a:schemeClr val="bg1"/>
                </a:solidFill>
              </a:defRPr>
            </a:lvl1pPr>
          </a:lstStyle>
          <a:p>
            <a:pPr algn="r"/>
            <a:fld id="{0E1EB21D-732A-470E-9299-2C0F0E17A03B}" type="datetimeFigureOut">
              <a:rPr lang="cs-CZ" smtClean="0"/>
              <a:pPr algn="r"/>
              <a:t>01.12.2025</a:t>
            </a:fld>
            <a:endParaRPr lang="cs-CZ" dirty="0"/>
          </a:p>
        </p:txBody>
      </p:sp>
      <p:sp>
        <p:nvSpPr>
          <p:cNvPr id="8" name="Ovál 7"/>
          <p:cNvSpPr/>
          <p:nvPr userDrawn="1"/>
        </p:nvSpPr>
        <p:spPr>
          <a:xfrm>
            <a:off x="918673" y="467882"/>
            <a:ext cx="5922236" cy="5922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8673" y="1581150"/>
            <a:ext cx="9749327" cy="3922341"/>
          </a:xfrm>
          <a:prstGeom prst="rect">
            <a:avLst/>
          </a:prstGeom>
        </p:spPr>
        <p:txBody>
          <a:bodyPr lIns="0" rIns="0" anchor="ctr" anchorCtr="0">
            <a:normAutofit/>
          </a:bodyPr>
          <a:lstStyle>
            <a:lvl1pPr algn="l">
              <a:defRPr sz="5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259" y="5516164"/>
            <a:ext cx="2215928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301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958" y="5898088"/>
            <a:ext cx="173119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3259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zápat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82675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algn="l"/>
            <a:fld id="{3020CD34-26C4-40CE-ACF9-34167EB83B57}" type="slidenum">
              <a:rPr lang="cs-CZ" smtClean="0"/>
              <a:pPr algn="l"/>
              <a:t>‹#›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5096" y="5891325"/>
            <a:ext cx="1144954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713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85824" y="1169986"/>
            <a:ext cx="10826751" cy="5014913"/>
          </a:xfrm>
          <a:prstGeom prst="rect">
            <a:avLst/>
          </a:prstGeom>
        </p:spPr>
        <p:txBody>
          <a:bodyPr lIns="0" tIns="0" rIns="0" bIns="0"/>
          <a:lstStyle>
            <a:lvl2pPr marL="685800" indent="-228600">
              <a:buClr>
                <a:schemeClr val="accent4"/>
              </a:buClr>
              <a:buSzPct val="100000"/>
              <a:buFont typeface="Arial" panose="020B0604020202020204" pitchFamily="34" charset="0"/>
              <a:buChar char="●"/>
              <a:defRPr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tx1"/>
              </a:buClr>
              <a:buFont typeface="Arial" panose="020B0604020202020204" pitchFamily="34" charset="0"/>
              <a:buChar char="•"/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1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82675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algn="l"/>
            <a:fld id="{3020CD34-26C4-40CE-ACF9-34167EB83B57}" type="slidenum">
              <a:rPr lang="cs-CZ" smtClean="0"/>
              <a:pPr algn="l"/>
              <a:t>‹#›</a:t>
            </a:fld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958" y="5898088"/>
            <a:ext cx="173119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584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algn="l"/>
            <a:fld id="{3020CD34-26C4-40CE-ACF9-34167EB83B57}" type="slidenum">
              <a:rPr lang="cs-CZ" smtClean="0"/>
              <a:pPr algn="l"/>
              <a:t>‹#›</a:t>
            </a:fld>
            <a:endParaRPr lang="cs-CZ" dirty="0"/>
          </a:p>
        </p:txBody>
      </p:sp>
      <p:sp>
        <p:nvSpPr>
          <p:cNvPr id="11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82675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5"/>
          </p:nvPr>
        </p:nvSpPr>
        <p:spPr>
          <a:xfrm>
            <a:off x="885823" y="1193099"/>
            <a:ext cx="10826752" cy="501491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958" y="5898088"/>
            <a:ext cx="173119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143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82675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sz="quarter" idx="16"/>
          </p:nvPr>
        </p:nvSpPr>
        <p:spPr>
          <a:xfrm>
            <a:off x="885825" y="1219200"/>
            <a:ext cx="10826750" cy="4989513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endParaRPr lang="cs-CZ" dirty="0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algn="l"/>
            <a:fld id="{3020CD34-26C4-40CE-ACF9-34167EB83B57}" type="slidenum">
              <a:rPr lang="cs-CZ" smtClean="0"/>
              <a:pPr algn="l"/>
              <a:t>‹#›</a:t>
            </a:fld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958" y="5898088"/>
            <a:ext cx="173119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132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2"/>
          <p:cNvSpPr>
            <a:spLocks noGrp="1"/>
          </p:cNvSpPr>
          <p:nvPr>
            <p:ph idx="1"/>
          </p:nvPr>
        </p:nvSpPr>
        <p:spPr>
          <a:xfrm>
            <a:off x="885824" y="1169986"/>
            <a:ext cx="6667501" cy="5014913"/>
          </a:xfrm>
          <a:prstGeom prst="rect">
            <a:avLst/>
          </a:prstGeom>
        </p:spPr>
        <p:txBody>
          <a:bodyPr lIns="0" tIns="0" rIns="0" bIns="0"/>
          <a:lstStyle>
            <a:lvl2pPr marL="685800" indent="-228600">
              <a:buClr>
                <a:schemeClr val="accent4"/>
              </a:buClr>
              <a:buSzPct val="100000"/>
              <a:buFont typeface="Arial" panose="020B0604020202020204" pitchFamily="34" charset="0"/>
              <a:buChar char="●"/>
              <a:defRPr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tx1"/>
              </a:buClr>
              <a:buFont typeface="Arial" panose="020B0604020202020204" pitchFamily="34" charset="0"/>
              <a:buChar char="•"/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4" name="Zástupný symbol pro obrázek 2"/>
          <p:cNvSpPr>
            <a:spLocks noGrp="1"/>
          </p:cNvSpPr>
          <p:nvPr>
            <p:ph type="pic" idx="13"/>
          </p:nvPr>
        </p:nvSpPr>
        <p:spPr>
          <a:xfrm>
            <a:off x="7820026" y="1169987"/>
            <a:ext cx="3892550" cy="46593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7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826751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algn="l"/>
            <a:fld id="{3020CD34-26C4-40CE-ACF9-34167EB83B57}" type="slidenum">
              <a:rPr lang="cs-CZ" smtClean="0"/>
              <a:pPr algn="l"/>
              <a:t>‹#›</a:t>
            </a:fld>
            <a:endParaRPr lang="cs-CZ" dirty="0"/>
          </a:p>
        </p:txBody>
      </p:sp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958" y="5898088"/>
            <a:ext cx="173119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488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 userDrawn="1"/>
        </p:nvSpPr>
        <p:spPr>
          <a:xfrm>
            <a:off x="0" y="0"/>
            <a:ext cx="461473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0875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92" r:id="rId2"/>
    <p:sldLayoutId id="2147483691" r:id="rId3"/>
    <p:sldLayoutId id="2147483689" r:id="rId4"/>
    <p:sldLayoutId id="2147483690" r:id="rId5"/>
    <p:sldLayoutId id="2147483676" r:id="rId6"/>
    <p:sldLayoutId id="2147483687" r:id="rId7"/>
    <p:sldLayoutId id="2147483688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6" r:id="rId14"/>
    <p:sldLayoutId id="2147483682" r:id="rId15"/>
    <p:sldLayoutId id="2147483683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Tx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201" userDrawn="1">
          <p15:clr>
            <a:srgbClr val="F26B43"/>
          </p15:clr>
        </p15:guide>
        <p15:guide id="2" pos="7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>
          <a:xfrm>
            <a:off x="1067165" y="1581150"/>
            <a:ext cx="9749327" cy="3922341"/>
          </a:xfrm>
        </p:spPr>
        <p:txBody>
          <a:bodyPr/>
          <a:lstStyle/>
          <a:p>
            <a:r>
              <a:rPr lang="cs-CZ" dirty="0" err="1"/>
              <a:t>Guide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Traineeship</a:t>
            </a:r>
            <a:r>
              <a:rPr lang="cs-CZ" dirty="0"/>
              <a:t> </a:t>
            </a:r>
            <a:r>
              <a:rPr lang="cs-CZ" dirty="0" err="1"/>
              <a:t>agreement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8433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Obrázek 25">
            <a:extLst>
              <a:ext uri="{FF2B5EF4-FFF2-40B4-BE49-F238E27FC236}">
                <a16:creationId xmlns:a16="http://schemas.microsoft.com/office/drawing/2014/main" id="{AC84AE46-A6DB-42FB-B7C4-3CAF9AF091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239" y="1258226"/>
            <a:ext cx="9078592" cy="3962953"/>
          </a:xfrm>
          <a:prstGeom prst="rect">
            <a:avLst/>
          </a:prstGeom>
        </p:spPr>
      </p:pic>
      <p:grpSp>
        <p:nvGrpSpPr>
          <p:cNvPr id="9" name="Skupina 8">
            <a:extLst>
              <a:ext uri="{FF2B5EF4-FFF2-40B4-BE49-F238E27FC236}">
                <a16:creationId xmlns:a16="http://schemas.microsoft.com/office/drawing/2014/main" id="{9961C1A8-DAF4-420E-B97F-2A61BE58F8DC}"/>
              </a:ext>
            </a:extLst>
          </p:cNvPr>
          <p:cNvGrpSpPr/>
          <p:nvPr/>
        </p:nvGrpSpPr>
        <p:grpSpPr>
          <a:xfrm>
            <a:off x="576239" y="270613"/>
            <a:ext cx="5769852" cy="617191"/>
            <a:chOff x="8338535" y="2666023"/>
            <a:chExt cx="2891525" cy="311883"/>
          </a:xfrm>
        </p:grpSpPr>
        <p:sp>
          <p:nvSpPr>
            <p:cNvPr id="8" name="Obdélník: se zakulacenými rohy 7">
              <a:extLst>
                <a:ext uri="{FF2B5EF4-FFF2-40B4-BE49-F238E27FC236}">
                  <a16:creationId xmlns:a16="http://schemas.microsoft.com/office/drawing/2014/main" id="{819EF3E9-CF39-43F4-A048-03D04CC041F1}"/>
                </a:ext>
              </a:extLst>
            </p:cNvPr>
            <p:cNvSpPr/>
            <p:nvPr/>
          </p:nvSpPr>
          <p:spPr>
            <a:xfrm>
              <a:off x="8691048" y="2666023"/>
              <a:ext cx="2539012" cy="311883"/>
            </a:xfrm>
            <a:prstGeom prst="roundRect">
              <a:avLst/>
            </a:prstGeom>
            <a:noFill/>
            <a:ln>
              <a:solidFill>
                <a:srgbClr val="0046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80000"/>
              <a:r>
                <a:rPr lang="cs-CZ" dirty="0">
                  <a:solidFill>
                    <a:schemeClr val="tx1"/>
                  </a:solidFill>
                </a:rPr>
                <a:t>Fill </a:t>
              </a:r>
              <a:r>
                <a:rPr lang="cs-CZ" dirty="0" err="1">
                  <a:solidFill>
                    <a:schemeClr val="tx1"/>
                  </a:solidFill>
                </a:rPr>
                <a:t>out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the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information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about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all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three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parties</a:t>
              </a:r>
              <a:endParaRPr lang="cs-CZ" dirty="0">
                <a:solidFill>
                  <a:schemeClr val="tx1"/>
                </a:solidFill>
              </a:endParaRPr>
            </a:p>
          </p:txBody>
        </p:sp>
        <p:sp>
          <p:nvSpPr>
            <p:cNvPr id="7" name="Obdélník: se zakulacenými rohy 6">
              <a:extLst>
                <a:ext uri="{FF2B5EF4-FFF2-40B4-BE49-F238E27FC236}">
                  <a16:creationId xmlns:a16="http://schemas.microsoft.com/office/drawing/2014/main" id="{3E01A06B-7A69-4B1C-BA97-67ED4ACD78A9}"/>
                </a:ext>
              </a:extLst>
            </p:cNvPr>
            <p:cNvSpPr/>
            <p:nvPr/>
          </p:nvSpPr>
          <p:spPr>
            <a:xfrm>
              <a:off x="8338535" y="2666023"/>
              <a:ext cx="453292" cy="311883"/>
            </a:xfrm>
            <a:prstGeom prst="roundRect">
              <a:avLst/>
            </a:prstGeom>
            <a:solidFill>
              <a:srgbClr val="0046A0"/>
            </a:solidFill>
            <a:ln>
              <a:solidFill>
                <a:srgbClr val="0046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1</a:t>
              </a:r>
            </a:p>
          </p:txBody>
        </p:sp>
      </p:grpSp>
      <p:sp>
        <p:nvSpPr>
          <p:cNvPr id="33" name="Bublinový popisek: zahnutá čára s ohraničením a zvýrazněním 32">
            <a:extLst>
              <a:ext uri="{FF2B5EF4-FFF2-40B4-BE49-F238E27FC236}">
                <a16:creationId xmlns:a16="http://schemas.microsoft.com/office/drawing/2014/main" id="{2235F2B0-EDDC-469E-8AA4-C8D400069DF9}"/>
              </a:ext>
            </a:extLst>
          </p:cNvPr>
          <p:cNvSpPr/>
          <p:nvPr/>
        </p:nvSpPr>
        <p:spPr>
          <a:xfrm flipH="1">
            <a:off x="3743566" y="5433533"/>
            <a:ext cx="4024925" cy="1091331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7483"/>
              <a:gd name="adj6" fmla="val -30380"/>
            </a:avLst>
          </a:prstGeom>
          <a:solidFill>
            <a:schemeClr val="bg1"/>
          </a:solidFill>
          <a:ln>
            <a:solidFill>
              <a:srgbClr val="004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>
                <a:solidFill>
                  <a:schemeClr val="tx1"/>
                </a:solidFill>
              </a:rPr>
              <a:t>Fill </a:t>
            </a:r>
            <a:r>
              <a:rPr lang="cs-CZ" sz="1600" dirty="0" err="1">
                <a:solidFill>
                  <a:schemeClr val="tx1"/>
                </a:solidFill>
              </a:rPr>
              <a:t>out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the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official</a:t>
            </a:r>
            <a:r>
              <a:rPr lang="cs-CZ" sz="1600" dirty="0">
                <a:solidFill>
                  <a:schemeClr val="tx1"/>
                </a:solidFill>
              </a:rPr>
              <a:t> email </a:t>
            </a:r>
            <a:r>
              <a:rPr lang="cs-CZ" sz="1600" dirty="0" err="1">
                <a:solidFill>
                  <a:schemeClr val="tx1"/>
                </a:solidFill>
              </a:rPr>
              <a:t>of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the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company</a:t>
            </a:r>
            <a:r>
              <a:rPr lang="cs-CZ" sz="1600" dirty="0">
                <a:solidFill>
                  <a:schemeClr val="tx1"/>
                </a:solidFill>
              </a:rPr>
              <a:t>.</a:t>
            </a:r>
            <a:br>
              <a:rPr lang="cs-CZ" sz="1600" dirty="0">
                <a:solidFill>
                  <a:schemeClr val="tx1"/>
                </a:solidFill>
              </a:rPr>
            </a:b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We</a:t>
            </a:r>
            <a:r>
              <a:rPr lang="cs-CZ" sz="1600" dirty="0">
                <a:solidFill>
                  <a:schemeClr val="tx1"/>
                </a:solidFill>
              </a:rPr>
              <a:t> do not </a:t>
            </a:r>
            <a:r>
              <a:rPr lang="cs-CZ" sz="1600" dirty="0" err="1">
                <a:solidFill>
                  <a:schemeClr val="tx1"/>
                </a:solidFill>
              </a:rPr>
              <a:t>accept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domain</a:t>
            </a:r>
            <a:r>
              <a:rPr lang="cs-CZ" sz="1600" dirty="0">
                <a:solidFill>
                  <a:schemeClr val="tx1"/>
                </a:solidFill>
              </a:rPr>
              <a:t> as @gmail.com, @Hotmail.com </a:t>
            </a:r>
            <a:r>
              <a:rPr lang="cs-CZ" sz="1600" dirty="0" err="1">
                <a:solidFill>
                  <a:schemeClr val="tx1"/>
                </a:solidFill>
              </a:rPr>
              <a:t>etc</a:t>
            </a:r>
            <a:r>
              <a:rPr lang="cs-CZ" sz="16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0" name="Bublinový popisek: zahnutá čára s ohraničením a zvýrazněním 9">
            <a:extLst>
              <a:ext uri="{FF2B5EF4-FFF2-40B4-BE49-F238E27FC236}">
                <a16:creationId xmlns:a16="http://schemas.microsoft.com/office/drawing/2014/main" id="{E03DA523-34DD-48D7-B66E-F8B3C51C2183}"/>
              </a:ext>
            </a:extLst>
          </p:cNvPr>
          <p:cNvSpPr/>
          <p:nvPr/>
        </p:nvSpPr>
        <p:spPr>
          <a:xfrm>
            <a:off x="7967782" y="166895"/>
            <a:ext cx="3747478" cy="1091331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11421"/>
              <a:gd name="adj6" fmla="val -43936"/>
            </a:avLst>
          </a:prstGeom>
          <a:solidFill>
            <a:schemeClr val="bg1"/>
          </a:solidFill>
          <a:ln>
            <a:solidFill>
              <a:srgbClr val="004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>
                <a:solidFill>
                  <a:schemeClr val="tx1"/>
                </a:solidFill>
              </a:rPr>
              <a:t>Fill </a:t>
            </a:r>
            <a:r>
              <a:rPr lang="cs-CZ" sz="1600" dirty="0" err="1">
                <a:solidFill>
                  <a:schemeClr val="tx1"/>
                </a:solidFill>
              </a:rPr>
              <a:t>out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information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about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yourself</a:t>
            </a:r>
            <a:r>
              <a:rPr lang="cs-CZ" sz="1600" dirty="0">
                <a:solidFill>
                  <a:schemeClr val="tx1"/>
                </a:solidFill>
              </a:rPr>
              <a:t> and </a:t>
            </a:r>
            <a:r>
              <a:rPr lang="cs-CZ" sz="1600" dirty="0" err="1">
                <a:solidFill>
                  <a:schemeClr val="tx1"/>
                </a:solidFill>
              </a:rPr>
              <a:t>the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receiving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institution</a:t>
            </a:r>
            <a:r>
              <a:rPr lang="cs-CZ" sz="160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EBDDDAAD-2A04-4D25-AE1A-E066A72F2B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1068" y="1470580"/>
            <a:ext cx="2233702" cy="948269"/>
          </a:xfrm>
          <a:prstGeom prst="rect">
            <a:avLst/>
          </a:prstGeom>
        </p:spPr>
      </p:pic>
      <p:sp>
        <p:nvSpPr>
          <p:cNvPr id="11" name="Bublinový popisek: zahnutá čára s ohraničením a zvýrazněním 10">
            <a:extLst>
              <a:ext uri="{FF2B5EF4-FFF2-40B4-BE49-F238E27FC236}">
                <a16:creationId xmlns:a16="http://schemas.microsoft.com/office/drawing/2014/main" id="{22549963-5901-425B-A231-7CB96D01DC69}"/>
              </a:ext>
            </a:extLst>
          </p:cNvPr>
          <p:cNvSpPr/>
          <p:nvPr/>
        </p:nvSpPr>
        <p:spPr>
          <a:xfrm>
            <a:off x="10058908" y="2660709"/>
            <a:ext cx="2078383" cy="1091331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7483"/>
              <a:gd name="adj6" fmla="val -30380"/>
            </a:avLst>
          </a:prstGeom>
          <a:solidFill>
            <a:schemeClr val="bg1"/>
          </a:solidFill>
          <a:ln>
            <a:solidFill>
              <a:srgbClr val="004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>
                <a:solidFill>
                  <a:schemeClr val="tx1"/>
                </a:solidFill>
              </a:rPr>
              <a:t>Fill in </a:t>
            </a:r>
            <a:r>
              <a:rPr lang="cs-CZ" sz="1600" dirty="0" err="1">
                <a:solidFill>
                  <a:schemeClr val="tx1"/>
                </a:solidFill>
              </a:rPr>
              <a:t>your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name</a:t>
            </a:r>
            <a:r>
              <a:rPr lang="cs-CZ" sz="1600" dirty="0">
                <a:solidFill>
                  <a:schemeClr val="tx1"/>
                </a:solidFill>
              </a:rPr>
              <a:t> and </a:t>
            </a:r>
            <a:r>
              <a:rPr lang="cs-CZ" sz="1600" dirty="0" err="1">
                <a:solidFill>
                  <a:schemeClr val="tx1"/>
                </a:solidFill>
              </a:rPr>
              <a:t>the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academic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year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of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your</a:t>
            </a:r>
            <a:r>
              <a:rPr lang="cs-CZ" sz="1600" dirty="0">
                <a:solidFill>
                  <a:schemeClr val="tx1"/>
                </a:solidFill>
              </a:rPr>
              <a:t> mobility</a:t>
            </a:r>
          </a:p>
        </p:txBody>
      </p:sp>
    </p:spTree>
    <p:extLst>
      <p:ext uri="{BB962C8B-B14F-4D97-AF65-F5344CB8AC3E}">
        <p14:creationId xmlns:p14="http://schemas.microsoft.com/office/powerpoint/2010/main" val="391774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extLst>
              <a:ext uri="{FF2B5EF4-FFF2-40B4-BE49-F238E27FC236}">
                <a16:creationId xmlns:a16="http://schemas.microsoft.com/office/drawing/2014/main" id="{7D15E8C7-F4CB-45CE-B01F-D810BE4E58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238" y="1285903"/>
            <a:ext cx="10517068" cy="4848902"/>
          </a:xfrm>
          <a:prstGeom prst="rect">
            <a:avLst/>
          </a:prstGeom>
        </p:spPr>
      </p:pic>
      <p:grpSp>
        <p:nvGrpSpPr>
          <p:cNvPr id="4" name="Skupina 3">
            <a:extLst>
              <a:ext uri="{FF2B5EF4-FFF2-40B4-BE49-F238E27FC236}">
                <a16:creationId xmlns:a16="http://schemas.microsoft.com/office/drawing/2014/main" id="{544F3164-B266-4538-BC7C-97EBCD91B7A7}"/>
              </a:ext>
            </a:extLst>
          </p:cNvPr>
          <p:cNvGrpSpPr/>
          <p:nvPr/>
        </p:nvGrpSpPr>
        <p:grpSpPr>
          <a:xfrm>
            <a:off x="576238" y="270613"/>
            <a:ext cx="5840193" cy="617191"/>
            <a:chOff x="8338535" y="2666023"/>
            <a:chExt cx="2926776" cy="311883"/>
          </a:xfrm>
        </p:grpSpPr>
        <p:sp>
          <p:nvSpPr>
            <p:cNvPr id="5" name="Obdélník: se zakulacenými rohy 4">
              <a:extLst>
                <a:ext uri="{FF2B5EF4-FFF2-40B4-BE49-F238E27FC236}">
                  <a16:creationId xmlns:a16="http://schemas.microsoft.com/office/drawing/2014/main" id="{C8AB242E-F8E7-45AD-B818-962565A4C838}"/>
                </a:ext>
              </a:extLst>
            </p:cNvPr>
            <p:cNvSpPr/>
            <p:nvPr/>
          </p:nvSpPr>
          <p:spPr>
            <a:xfrm>
              <a:off x="8691048" y="2666023"/>
              <a:ext cx="2574263" cy="3118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46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80000"/>
              <a:r>
                <a:rPr lang="cs-CZ" dirty="0">
                  <a:solidFill>
                    <a:schemeClr val="tx1"/>
                  </a:solidFill>
                </a:rPr>
                <a:t>Fill </a:t>
              </a:r>
              <a:r>
                <a:rPr lang="cs-CZ" dirty="0" err="1">
                  <a:solidFill>
                    <a:schemeClr val="tx1"/>
                  </a:solidFill>
                </a:rPr>
                <a:t>out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the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information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about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the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internship</a:t>
              </a:r>
              <a:endParaRPr lang="cs-CZ" dirty="0">
                <a:solidFill>
                  <a:schemeClr val="tx1"/>
                </a:solidFill>
              </a:endParaRPr>
            </a:p>
          </p:txBody>
        </p:sp>
        <p:sp>
          <p:nvSpPr>
            <p:cNvPr id="6" name="Obdélník: se zakulacenými rohy 5">
              <a:extLst>
                <a:ext uri="{FF2B5EF4-FFF2-40B4-BE49-F238E27FC236}">
                  <a16:creationId xmlns:a16="http://schemas.microsoft.com/office/drawing/2014/main" id="{B86FBBD2-CDD6-45CD-9AD9-2A479060A980}"/>
                </a:ext>
              </a:extLst>
            </p:cNvPr>
            <p:cNvSpPr/>
            <p:nvPr/>
          </p:nvSpPr>
          <p:spPr>
            <a:xfrm>
              <a:off x="8338535" y="2666023"/>
              <a:ext cx="453292" cy="311883"/>
            </a:xfrm>
            <a:prstGeom prst="roundRect">
              <a:avLst/>
            </a:prstGeom>
            <a:solidFill>
              <a:srgbClr val="0046A0"/>
            </a:solidFill>
            <a:ln>
              <a:solidFill>
                <a:srgbClr val="0046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2</a:t>
              </a:r>
            </a:p>
          </p:txBody>
        </p:sp>
      </p:grpSp>
      <p:sp>
        <p:nvSpPr>
          <p:cNvPr id="8" name="Bublinový popisek: zahnutá čára s ohraničením a zvýrazněním 7">
            <a:extLst>
              <a:ext uri="{FF2B5EF4-FFF2-40B4-BE49-F238E27FC236}">
                <a16:creationId xmlns:a16="http://schemas.microsoft.com/office/drawing/2014/main" id="{D6F4271C-9680-4AE0-9E6B-6D3CE2C79937}"/>
              </a:ext>
            </a:extLst>
          </p:cNvPr>
          <p:cNvSpPr/>
          <p:nvPr/>
        </p:nvSpPr>
        <p:spPr>
          <a:xfrm>
            <a:off x="8848773" y="306298"/>
            <a:ext cx="3243385" cy="1602154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5236"/>
              <a:gd name="adj6" fmla="val -37828"/>
            </a:avLst>
          </a:prstGeom>
          <a:solidFill>
            <a:schemeClr val="bg1"/>
          </a:solidFill>
          <a:ln>
            <a:solidFill>
              <a:srgbClr val="004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 err="1">
                <a:solidFill>
                  <a:schemeClr val="tx1"/>
                </a:solidFill>
              </a:rPr>
              <a:t>The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lenght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of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the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internship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must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be</a:t>
            </a:r>
            <a:r>
              <a:rPr lang="cs-CZ" sz="1600" dirty="0">
                <a:solidFill>
                  <a:schemeClr val="tx1"/>
                </a:solidFill>
              </a:rPr>
              <a:t> more </a:t>
            </a:r>
            <a:r>
              <a:rPr lang="cs-CZ" sz="1600" dirty="0" err="1">
                <a:solidFill>
                  <a:schemeClr val="tx1"/>
                </a:solidFill>
              </a:rPr>
              <a:t>than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b="1" dirty="0">
                <a:solidFill>
                  <a:schemeClr val="tx1"/>
                </a:solidFill>
              </a:rPr>
              <a:t>60 </a:t>
            </a:r>
            <a:r>
              <a:rPr lang="cs-CZ" sz="1600" b="1" dirty="0" err="1">
                <a:solidFill>
                  <a:schemeClr val="tx1"/>
                </a:solidFill>
              </a:rPr>
              <a:t>days</a:t>
            </a:r>
            <a:r>
              <a:rPr lang="cs-CZ" sz="1600" b="1" dirty="0">
                <a:solidFill>
                  <a:schemeClr val="tx1"/>
                </a:solidFill>
              </a:rPr>
              <a:t> </a:t>
            </a:r>
            <a:r>
              <a:rPr lang="cs-CZ" sz="1600" dirty="0">
                <a:solidFill>
                  <a:schemeClr val="tx1"/>
                </a:solidFill>
              </a:rPr>
              <a:t>(Erasmus) </a:t>
            </a:r>
            <a:r>
              <a:rPr lang="cs-CZ" sz="1600" dirty="0" err="1">
                <a:solidFill>
                  <a:schemeClr val="tx1"/>
                </a:solidFill>
              </a:rPr>
              <a:t>or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b="1" dirty="0">
                <a:solidFill>
                  <a:schemeClr val="tx1"/>
                </a:solidFill>
              </a:rPr>
              <a:t>30 </a:t>
            </a:r>
            <a:r>
              <a:rPr lang="cs-CZ" sz="1600" b="1" dirty="0" err="1">
                <a:solidFill>
                  <a:schemeClr val="tx1"/>
                </a:solidFill>
              </a:rPr>
              <a:t>days</a:t>
            </a:r>
            <a:r>
              <a:rPr lang="cs-CZ" sz="1600" b="1" dirty="0">
                <a:solidFill>
                  <a:schemeClr val="tx1"/>
                </a:solidFill>
              </a:rPr>
              <a:t> </a:t>
            </a:r>
            <a:r>
              <a:rPr lang="cs-CZ" sz="1600" dirty="0">
                <a:solidFill>
                  <a:schemeClr val="tx1"/>
                </a:solidFill>
              </a:rPr>
              <a:t>(</a:t>
            </a:r>
            <a:r>
              <a:rPr lang="cs-CZ" sz="1600" dirty="0" err="1">
                <a:solidFill>
                  <a:schemeClr val="tx1"/>
                </a:solidFill>
              </a:rPr>
              <a:t>Bilateral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agreements</a:t>
            </a:r>
            <a:r>
              <a:rPr lang="cs-CZ" sz="1600" dirty="0">
                <a:solidFill>
                  <a:schemeClr val="tx1"/>
                </a:solidFill>
              </a:rPr>
              <a:t>)</a:t>
            </a:r>
          </a:p>
          <a:p>
            <a:endParaRPr lang="cs-CZ" sz="1600" dirty="0">
              <a:solidFill>
                <a:schemeClr val="tx1"/>
              </a:solidFill>
            </a:endParaRPr>
          </a:p>
          <a:p>
            <a:r>
              <a:rPr lang="cs-CZ" sz="1600" dirty="0" err="1">
                <a:solidFill>
                  <a:schemeClr val="tx1"/>
                </a:solidFill>
              </a:rPr>
              <a:t>The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internship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b="1" dirty="0" err="1">
                <a:solidFill>
                  <a:schemeClr val="tx1"/>
                </a:solidFill>
              </a:rPr>
              <a:t>can</a:t>
            </a:r>
            <a:r>
              <a:rPr lang="cs-CZ" sz="1600" b="1" dirty="0">
                <a:solidFill>
                  <a:schemeClr val="tx1"/>
                </a:solidFill>
              </a:rPr>
              <a:t> not </a:t>
            </a:r>
            <a:r>
              <a:rPr lang="cs-CZ" sz="1600" dirty="0">
                <a:solidFill>
                  <a:schemeClr val="tx1"/>
                </a:solidFill>
              </a:rPr>
              <a:t>start/end on </a:t>
            </a:r>
            <a:r>
              <a:rPr lang="cs-CZ" sz="1600" b="1" dirty="0" err="1">
                <a:solidFill>
                  <a:schemeClr val="tx1"/>
                </a:solidFill>
              </a:rPr>
              <a:t>weekend</a:t>
            </a:r>
            <a:r>
              <a:rPr lang="cs-CZ" sz="16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9" name="Bublinový popisek: zahnutá čára s ohraničením a zvýrazněním 8">
            <a:extLst>
              <a:ext uri="{FF2B5EF4-FFF2-40B4-BE49-F238E27FC236}">
                <a16:creationId xmlns:a16="http://schemas.microsoft.com/office/drawing/2014/main" id="{BA827284-F53D-49B1-9D0E-08C53E461B7A}"/>
              </a:ext>
            </a:extLst>
          </p:cNvPr>
          <p:cNvSpPr/>
          <p:nvPr/>
        </p:nvSpPr>
        <p:spPr>
          <a:xfrm>
            <a:off x="8349347" y="3347395"/>
            <a:ext cx="3243385" cy="1602154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3529"/>
              <a:gd name="adj6" fmla="val -109635"/>
            </a:avLst>
          </a:prstGeom>
          <a:solidFill>
            <a:schemeClr val="bg1"/>
          </a:solidFill>
          <a:ln>
            <a:solidFill>
              <a:srgbClr val="004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Indicate the language you will use for communication during your internship</a:t>
            </a:r>
            <a:r>
              <a:rPr lang="cs-CZ" sz="1600" dirty="0">
                <a:solidFill>
                  <a:schemeClr val="tx1"/>
                </a:solidFill>
              </a:rPr>
              <a:t> (</a:t>
            </a:r>
            <a:r>
              <a:rPr lang="cs-CZ" sz="1600" dirty="0" err="1">
                <a:solidFill>
                  <a:schemeClr val="tx1"/>
                </a:solidFill>
              </a:rPr>
              <a:t>mostly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English</a:t>
            </a:r>
            <a:r>
              <a:rPr lang="cs-CZ" sz="1600" dirty="0">
                <a:solidFill>
                  <a:schemeClr val="tx1"/>
                </a:solidFill>
              </a:rPr>
              <a:t>).</a:t>
            </a:r>
          </a:p>
          <a:p>
            <a:r>
              <a:rPr lang="cs-CZ" sz="1600" dirty="0" err="1">
                <a:solidFill>
                  <a:schemeClr val="tx1"/>
                </a:solidFill>
              </a:rPr>
              <a:t>Indicate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your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current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competence</a:t>
            </a:r>
            <a:r>
              <a:rPr lang="cs-CZ" sz="1600" dirty="0">
                <a:solidFill>
                  <a:schemeClr val="tx1"/>
                </a:solidFill>
              </a:rPr>
              <a:t> in </a:t>
            </a:r>
            <a:r>
              <a:rPr lang="cs-CZ" sz="1600" dirty="0" err="1">
                <a:solidFill>
                  <a:schemeClr val="tx1"/>
                </a:solidFill>
              </a:rPr>
              <a:t>this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language</a:t>
            </a:r>
            <a:r>
              <a:rPr lang="cs-CZ" sz="16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4987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9707630A-BB6D-4AD6-AA9A-298F4D99A3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715" y="2571260"/>
            <a:ext cx="8287681" cy="3066159"/>
          </a:xfrm>
          <a:prstGeom prst="rect">
            <a:avLst/>
          </a:prstGeom>
        </p:spPr>
      </p:pic>
      <p:grpSp>
        <p:nvGrpSpPr>
          <p:cNvPr id="2" name="Skupina 1">
            <a:extLst>
              <a:ext uri="{FF2B5EF4-FFF2-40B4-BE49-F238E27FC236}">
                <a16:creationId xmlns:a16="http://schemas.microsoft.com/office/drawing/2014/main" id="{00C950D8-9027-494B-80FC-AF07698F4BF4}"/>
              </a:ext>
            </a:extLst>
          </p:cNvPr>
          <p:cNvGrpSpPr/>
          <p:nvPr/>
        </p:nvGrpSpPr>
        <p:grpSpPr>
          <a:xfrm>
            <a:off x="576238" y="270613"/>
            <a:ext cx="5840193" cy="617191"/>
            <a:chOff x="8338535" y="2666023"/>
            <a:chExt cx="2926776" cy="311883"/>
          </a:xfrm>
        </p:grpSpPr>
        <p:sp>
          <p:nvSpPr>
            <p:cNvPr id="3" name="Obdélník: se zakulacenými rohy 2">
              <a:extLst>
                <a:ext uri="{FF2B5EF4-FFF2-40B4-BE49-F238E27FC236}">
                  <a16:creationId xmlns:a16="http://schemas.microsoft.com/office/drawing/2014/main" id="{9B571EF2-8E45-4681-A291-A502B2BB3309}"/>
                </a:ext>
              </a:extLst>
            </p:cNvPr>
            <p:cNvSpPr/>
            <p:nvPr/>
          </p:nvSpPr>
          <p:spPr>
            <a:xfrm>
              <a:off x="8691048" y="2666023"/>
              <a:ext cx="2574263" cy="3118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46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80000"/>
              <a:r>
                <a:rPr lang="cs-CZ" dirty="0">
                  <a:solidFill>
                    <a:schemeClr val="tx1"/>
                  </a:solidFill>
                </a:rPr>
                <a:t>Fill </a:t>
              </a:r>
              <a:r>
                <a:rPr lang="cs-CZ" dirty="0" err="1">
                  <a:solidFill>
                    <a:schemeClr val="tx1"/>
                  </a:solidFill>
                </a:rPr>
                <a:t>out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the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information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about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the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internship</a:t>
              </a:r>
              <a:endParaRPr lang="cs-CZ" dirty="0">
                <a:solidFill>
                  <a:schemeClr val="tx1"/>
                </a:solidFill>
              </a:endParaRPr>
            </a:p>
          </p:txBody>
        </p:sp>
        <p:sp>
          <p:nvSpPr>
            <p:cNvPr id="4" name="Obdélník: se zakulacenými rohy 3">
              <a:extLst>
                <a:ext uri="{FF2B5EF4-FFF2-40B4-BE49-F238E27FC236}">
                  <a16:creationId xmlns:a16="http://schemas.microsoft.com/office/drawing/2014/main" id="{543A08CA-CA35-417E-96F7-3AD426D1E8F7}"/>
                </a:ext>
              </a:extLst>
            </p:cNvPr>
            <p:cNvSpPr/>
            <p:nvPr/>
          </p:nvSpPr>
          <p:spPr>
            <a:xfrm>
              <a:off x="8338535" y="2666023"/>
              <a:ext cx="453292" cy="311883"/>
            </a:xfrm>
            <a:prstGeom prst="roundRect">
              <a:avLst/>
            </a:prstGeom>
            <a:solidFill>
              <a:srgbClr val="0046A0"/>
            </a:solidFill>
            <a:ln>
              <a:solidFill>
                <a:srgbClr val="0046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3</a:t>
              </a:r>
            </a:p>
          </p:txBody>
        </p:sp>
      </p:grpSp>
      <p:sp>
        <p:nvSpPr>
          <p:cNvPr id="5" name="Bublinový popisek: zahnutá čára s ohraničením a zvýrazněním 4">
            <a:extLst>
              <a:ext uri="{FF2B5EF4-FFF2-40B4-BE49-F238E27FC236}">
                <a16:creationId xmlns:a16="http://schemas.microsoft.com/office/drawing/2014/main" id="{5C7DE261-C666-4639-8E0C-A174520939A1}"/>
              </a:ext>
            </a:extLst>
          </p:cNvPr>
          <p:cNvSpPr/>
          <p:nvPr/>
        </p:nvSpPr>
        <p:spPr>
          <a:xfrm>
            <a:off x="8948615" y="1989013"/>
            <a:ext cx="3243385" cy="1164493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481"/>
              <a:gd name="adj6" fmla="val -56864"/>
            </a:avLst>
          </a:prstGeom>
          <a:solidFill>
            <a:schemeClr val="bg1"/>
          </a:solidFill>
          <a:ln>
            <a:solidFill>
              <a:srgbClr val="004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You will fill out the first table if you wish to have the credits from this mobility recognized as “</a:t>
            </a:r>
            <a:r>
              <a:rPr lang="en-US" sz="1600" b="1" dirty="0">
                <a:solidFill>
                  <a:schemeClr val="tx1"/>
                </a:solidFill>
              </a:rPr>
              <a:t>Practical Training</a:t>
            </a:r>
            <a:r>
              <a:rPr lang="en-US" sz="1600" dirty="0">
                <a:solidFill>
                  <a:schemeClr val="tx1"/>
                </a:solidFill>
              </a:rPr>
              <a:t>” </a:t>
            </a:r>
            <a:r>
              <a:rPr lang="cs-CZ" sz="1600" dirty="0" err="1">
                <a:solidFill>
                  <a:schemeClr val="tx1"/>
                </a:solidFill>
              </a:rPr>
              <a:t>from</a:t>
            </a:r>
            <a:r>
              <a:rPr lang="en-US" sz="1600" dirty="0">
                <a:solidFill>
                  <a:schemeClr val="tx1"/>
                </a:solidFill>
              </a:rPr>
              <a:t> your study plan.</a:t>
            </a:r>
            <a:endParaRPr lang="cs-CZ" sz="1600" dirty="0">
              <a:solidFill>
                <a:schemeClr val="tx1"/>
              </a:solidFill>
            </a:endParaRPr>
          </a:p>
        </p:txBody>
      </p:sp>
      <p:sp>
        <p:nvSpPr>
          <p:cNvPr id="8" name="Bublinový popisek: zahnutá čára s ohraničením a zvýrazněním 7">
            <a:extLst>
              <a:ext uri="{FF2B5EF4-FFF2-40B4-BE49-F238E27FC236}">
                <a16:creationId xmlns:a16="http://schemas.microsoft.com/office/drawing/2014/main" id="{22C96B71-DC25-4A90-9AF4-D56C5FD248C8}"/>
              </a:ext>
            </a:extLst>
          </p:cNvPr>
          <p:cNvSpPr/>
          <p:nvPr/>
        </p:nvSpPr>
        <p:spPr>
          <a:xfrm>
            <a:off x="8948614" y="4104339"/>
            <a:ext cx="3243385" cy="1360569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156"/>
              <a:gd name="adj6" fmla="val -33731"/>
            </a:avLst>
          </a:prstGeom>
          <a:solidFill>
            <a:schemeClr val="bg1"/>
          </a:solidFill>
          <a:ln>
            <a:solidFill>
              <a:srgbClr val="004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You will fill out the second table if you do </a:t>
            </a:r>
            <a:r>
              <a:rPr lang="en-US" sz="1600" b="1" dirty="0">
                <a:solidFill>
                  <a:schemeClr val="tx1"/>
                </a:solidFill>
              </a:rPr>
              <a:t>not</a:t>
            </a:r>
            <a:r>
              <a:rPr lang="en-US" sz="1600" dirty="0">
                <a:solidFill>
                  <a:schemeClr val="tx1"/>
                </a:solidFill>
              </a:rPr>
              <a:t> wish to have your credits recognized as “</a:t>
            </a:r>
            <a:r>
              <a:rPr lang="en-US" sz="1600" b="1" dirty="0">
                <a:solidFill>
                  <a:schemeClr val="tx1"/>
                </a:solidFill>
              </a:rPr>
              <a:t>Practical Training</a:t>
            </a:r>
            <a:r>
              <a:rPr lang="cs-CZ" sz="1600" dirty="0">
                <a:solidFill>
                  <a:schemeClr val="tx1"/>
                </a:solidFill>
              </a:rPr>
              <a:t>“.</a:t>
            </a:r>
          </a:p>
        </p:txBody>
      </p:sp>
      <p:sp>
        <p:nvSpPr>
          <p:cNvPr id="9" name="Bublinový popisek: zahnutá čára s ohraničením a zvýrazněním 8">
            <a:extLst>
              <a:ext uri="{FF2B5EF4-FFF2-40B4-BE49-F238E27FC236}">
                <a16:creationId xmlns:a16="http://schemas.microsoft.com/office/drawing/2014/main" id="{9E0B67FB-6F62-4F3F-BF71-9CC1A9259281}"/>
              </a:ext>
            </a:extLst>
          </p:cNvPr>
          <p:cNvSpPr/>
          <p:nvPr/>
        </p:nvSpPr>
        <p:spPr>
          <a:xfrm flipH="1">
            <a:off x="576237" y="5965092"/>
            <a:ext cx="3198593" cy="892908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32450"/>
              <a:gd name="adj6" fmla="val -50117"/>
            </a:avLst>
          </a:prstGeom>
          <a:solidFill>
            <a:schemeClr val="bg1"/>
          </a:solidFill>
          <a:ln>
            <a:solidFill>
              <a:srgbClr val="004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If you have already </a:t>
            </a:r>
            <a:r>
              <a:rPr lang="en-US" sz="1600" b="1" dirty="0">
                <a:solidFill>
                  <a:schemeClr val="tx1"/>
                </a:solidFill>
              </a:rPr>
              <a:t>graduated</a:t>
            </a:r>
            <a:r>
              <a:rPr lang="en-US" sz="1600" dirty="0">
                <a:solidFill>
                  <a:schemeClr val="tx1"/>
                </a:solidFill>
              </a:rPr>
              <a:t> from FBE MENDELU, please fill out the third table.</a:t>
            </a:r>
            <a:endParaRPr lang="cs-CZ" sz="1600" dirty="0">
              <a:solidFill>
                <a:schemeClr val="tx1"/>
              </a:solidFill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09D95B3-118B-4FD0-9FBA-362F993E09CC}"/>
              </a:ext>
            </a:extLst>
          </p:cNvPr>
          <p:cNvSpPr/>
          <p:nvPr/>
        </p:nvSpPr>
        <p:spPr>
          <a:xfrm>
            <a:off x="679938" y="1592670"/>
            <a:ext cx="6924430" cy="814753"/>
          </a:xfrm>
          <a:prstGeom prst="rect">
            <a:avLst/>
          </a:prstGeom>
          <a:solidFill>
            <a:schemeClr val="bg1"/>
          </a:solidFill>
          <a:ln>
            <a:solidFill>
              <a:srgbClr val="004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err="1">
                <a:solidFill>
                  <a:sysClr val="windowText" lastClr="000000"/>
                </a:solidFill>
              </a:rPr>
              <a:t>You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will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select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one</a:t>
            </a:r>
            <a:r>
              <a:rPr lang="cs-CZ" dirty="0">
                <a:solidFill>
                  <a:sysClr val="windowText" lastClr="000000"/>
                </a:solidFill>
              </a:rPr>
              <a:t> part </a:t>
            </a:r>
            <a:r>
              <a:rPr lang="cs-CZ" dirty="0" err="1">
                <a:solidFill>
                  <a:sysClr val="windowText" lastClr="000000"/>
                </a:solidFill>
              </a:rPr>
              <a:t>of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the</a:t>
            </a:r>
            <a:r>
              <a:rPr lang="cs-CZ" dirty="0">
                <a:solidFill>
                  <a:sysClr val="windowText" lastClr="000000"/>
                </a:solidFill>
              </a:rPr>
              <a:t> table B and </a:t>
            </a:r>
            <a:r>
              <a:rPr lang="cs-CZ" dirty="0" err="1">
                <a:solidFill>
                  <a:sysClr val="windowText" lastClr="000000"/>
                </a:solidFill>
              </a:rPr>
              <a:t>fill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it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out</a:t>
            </a:r>
            <a:r>
              <a:rPr lang="cs-CZ" dirty="0">
                <a:solidFill>
                  <a:sysClr val="windowText" lastClr="000000"/>
                </a:solidFill>
              </a:rPr>
              <a:t>. </a:t>
            </a:r>
            <a:r>
              <a:rPr lang="cs-CZ" dirty="0" err="1">
                <a:solidFill>
                  <a:sysClr val="windowText" lastClr="000000"/>
                </a:solidFill>
              </a:rPr>
              <a:t>You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b="1" dirty="0" err="1">
                <a:solidFill>
                  <a:sysClr val="windowText" lastClr="000000"/>
                </a:solidFill>
              </a:rPr>
              <a:t>can</a:t>
            </a:r>
            <a:r>
              <a:rPr lang="cs-CZ" b="1" dirty="0">
                <a:solidFill>
                  <a:sysClr val="windowText" lastClr="000000"/>
                </a:solidFill>
              </a:rPr>
              <a:t> not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b="1" dirty="0" err="1">
                <a:solidFill>
                  <a:sysClr val="windowText" lastClr="000000"/>
                </a:solidFill>
              </a:rPr>
              <a:t>fill</a:t>
            </a:r>
            <a:r>
              <a:rPr lang="cs-CZ" b="1" dirty="0">
                <a:solidFill>
                  <a:sysClr val="windowText" lastClr="000000"/>
                </a:solidFill>
              </a:rPr>
              <a:t> </a:t>
            </a:r>
            <a:r>
              <a:rPr lang="cs-CZ" b="1" dirty="0" err="1">
                <a:solidFill>
                  <a:sysClr val="windowText" lastClr="000000"/>
                </a:solidFill>
              </a:rPr>
              <a:t>out</a:t>
            </a:r>
            <a:r>
              <a:rPr lang="cs-CZ" b="1" dirty="0">
                <a:solidFill>
                  <a:sysClr val="windowText" lastClr="000000"/>
                </a:solidFill>
              </a:rPr>
              <a:t> </a:t>
            </a:r>
            <a:r>
              <a:rPr lang="cs-CZ" b="1" dirty="0" err="1">
                <a:solidFill>
                  <a:sysClr val="windowText" lastClr="000000"/>
                </a:solidFill>
              </a:rPr>
              <a:t>multiple</a:t>
            </a:r>
            <a:r>
              <a:rPr lang="cs-CZ" b="1" dirty="0">
                <a:solidFill>
                  <a:sysClr val="windowText" lastClr="000000"/>
                </a:solidFill>
              </a:rPr>
              <a:t> </a:t>
            </a:r>
            <a:r>
              <a:rPr lang="cs-CZ" b="1" dirty="0" err="1">
                <a:solidFill>
                  <a:sysClr val="windowText" lastClr="000000"/>
                </a:solidFill>
              </a:rPr>
              <a:t>sections</a:t>
            </a:r>
            <a:r>
              <a:rPr lang="cs-CZ" dirty="0">
                <a:solidFill>
                  <a:sysClr val="windowText" lastClr="00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303894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">
            <a:extLst>
              <a:ext uri="{FF2B5EF4-FFF2-40B4-BE49-F238E27FC236}">
                <a16:creationId xmlns:a16="http://schemas.microsoft.com/office/drawing/2014/main" id="{00C950D8-9027-494B-80FC-AF07698F4BF4}"/>
              </a:ext>
            </a:extLst>
          </p:cNvPr>
          <p:cNvGrpSpPr/>
          <p:nvPr/>
        </p:nvGrpSpPr>
        <p:grpSpPr>
          <a:xfrm>
            <a:off x="576238" y="270613"/>
            <a:ext cx="5840193" cy="617191"/>
            <a:chOff x="8338535" y="2666023"/>
            <a:chExt cx="2926776" cy="311883"/>
          </a:xfrm>
        </p:grpSpPr>
        <p:sp>
          <p:nvSpPr>
            <p:cNvPr id="3" name="Obdélník: se zakulacenými rohy 2">
              <a:extLst>
                <a:ext uri="{FF2B5EF4-FFF2-40B4-BE49-F238E27FC236}">
                  <a16:creationId xmlns:a16="http://schemas.microsoft.com/office/drawing/2014/main" id="{9B571EF2-8E45-4681-A291-A502B2BB3309}"/>
                </a:ext>
              </a:extLst>
            </p:cNvPr>
            <p:cNvSpPr/>
            <p:nvPr/>
          </p:nvSpPr>
          <p:spPr>
            <a:xfrm>
              <a:off x="8691048" y="2666023"/>
              <a:ext cx="2574263" cy="3118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46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80000"/>
              <a:r>
                <a:rPr lang="cs-CZ" dirty="0">
                  <a:solidFill>
                    <a:schemeClr val="tx1"/>
                  </a:solidFill>
                </a:rPr>
                <a:t>Fill </a:t>
              </a:r>
              <a:r>
                <a:rPr lang="cs-CZ" dirty="0" err="1">
                  <a:solidFill>
                    <a:schemeClr val="tx1"/>
                  </a:solidFill>
                </a:rPr>
                <a:t>out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the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information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about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insurance</a:t>
              </a:r>
              <a:endParaRPr lang="cs-CZ" dirty="0">
                <a:solidFill>
                  <a:schemeClr val="tx1"/>
                </a:solidFill>
              </a:endParaRPr>
            </a:p>
          </p:txBody>
        </p:sp>
        <p:sp>
          <p:nvSpPr>
            <p:cNvPr id="4" name="Obdélník: se zakulacenými rohy 3">
              <a:extLst>
                <a:ext uri="{FF2B5EF4-FFF2-40B4-BE49-F238E27FC236}">
                  <a16:creationId xmlns:a16="http://schemas.microsoft.com/office/drawing/2014/main" id="{543A08CA-CA35-417E-96F7-3AD426D1E8F7}"/>
                </a:ext>
              </a:extLst>
            </p:cNvPr>
            <p:cNvSpPr/>
            <p:nvPr/>
          </p:nvSpPr>
          <p:spPr>
            <a:xfrm>
              <a:off x="8338535" y="2666023"/>
              <a:ext cx="453292" cy="311883"/>
            </a:xfrm>
            <a:prstGeom prst="roundRect">
              <a:avLst/>
            </a:prstGeom>
            <a:solidFill>
              <a:srgbClr val="0046A0"/>
            </a:solidFill>
            <a:ln>
              <a:solidFill>
                <a:srgbClr val="0046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4</a:t>
              </a:r>
            </a:p>
          </p:txBody>
        </p:sp>
      </p:grpSp>
      <p:pic>
        <p:nvPicPr>
          <p:cNvPr id="7" name="Obrázek 6">
            <a:extLst>
              <a:ext uri="{FF2B5EF4-FFF2-40B4-BE49-F238E27FC236}">
                <a16:creationId xmlns:a16="http://schemas.microsoft.com/office/drawing/2014/main" id="{9D0A1F5C-882E-476E-BEC1-2D767E936B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238" y="1873528"/>
            <a:ext cx="7381801" cy="3110944"/>
          </a:xfrm>
          <a:prstGeom prst="rect">
            <a:avLst/>
          </a:prstGeom>
        </p:spPr>
      </p:pic>
      <p:sp>
        <p:nvSpPr>
          <p:cNvPr id="8" name="Bublinový popisek: zahnutá čára s ohraničením a zvýrazněním 7">
            <a:extLst>
              <a:ext uri="{FF2B5EF4-FFF2-40B4-BE49-F238E27FC236}">
                <a16:creationId xmlns:a16="http://schemas.microsoft.com/office/drawing/2014/main" id="{11E80E83-284E-45F7-9F69-2B2EDD4A78CA}"/>
              </a:ext>
            </a:extLst>
          </p:cNvPr>
          <p:cNvSpPr/>
          <p:nvPr/>
        </p:nvSpPr>
        <p:spPr>
          <a:xfrm>
            <a:off x="8747173" y="3388946"/>
            <a:ext cx="3243385" cy="2111132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541"/>
              <a:gd name="adj6" fmla="val -31563"/>
            </a:avLst>
          </a:prstGeom>
          <a:solidFill>
            <a:schemeClr val="bg1"/>
          </a:solidFill>
          <a:ln>
            <a:solidFill>
              <a:srgbClr val="004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For the "Receiving Institution", please fill out these columns according to your agreement with the foreign institution.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We strongly encourage you to complete this section, as the Traineeship Agreement can serve as official proof of your prior arrangement.</a:t>
            </a:r>
            <a:endParaRPr lang="cs-CZ" sz="1600" dirty="0">
              <a:solidFill>
                <a:schemeClr val="tx1"/>
              </a:solidFill>
            </a:endParaRPr>
          </a:p>
        </p:txBody>
      </p:sp>
      <p:sp>
        <p:nvSpPr>
          <p:cNvPr id="5" name="Bublinový popisek: zahnutá čára s ohraničením a zvýrazněním 4">
            <a:extLst>
              <a:ext uri="{FF2B5EF4-FFF2-40B4-BE49-F238E27FC236}">
                <a16:creationId xmlns:a16="http://schemas.microsoft.com/office/drawing/2014/main" id="{5C7DE261-C666-4639-8E0C-A174520939A1}"/>
              </a:ext>
            </a:extLst>
          </p:cNvPr>
          <p:cNvSpPr/>
          <p:nvPr/>
        </p:nvSpPr>
        <p:spPr>
          <a:xfrm>
            <a:off x="8747173" y="1653710"/>
            <a:ext cx="3243385" cy="901919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62776"/>
              <a:gd name="adj6" fmla="val -43611"/>
            </a:avLst>
          </a:prstGeom>
          <a:solidFill>
            <a:schemeClr val="bg1"/>
          </a:solidFill>
          <a:ln>
            <a:solidFill>
              <a:srgbClr val="004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For </a:t>
            </a:r>
            <a:r>
              <a:rPr lang="en-US" sz="1600" b="1" dirty="0">
                <a:solidFill>
                  <a:schemeClr val="tx1"/>
                </a:solidFill>
              </a:rPr>
              <a:t>every</a:t>
            </a:r>
            <a:r>
              <a:rPr lang="en-US" sz="1600" dirty="0">
                <a:solidFill>
                  <a:schemeClr val="tx1"/>
                </a:solidFill>
              </a:rPr>
              <a:t> item under the "Sending Institution", the option “</a:t>
            </a:r>
            <a:r>
              <a:rPr lang="en-US" sz="1600" b="1" dirty="0">
                <a:solidFill>
                  <a:schemeClr val="tx1"/>
                </a:solidFill>
              </a:rPr>
              <a:t>Yes</a:t>
            </a:r>
            <a:r>
              <a:rPr lang="en-US" sz="1600" dirty="0">
                <a:solidFill>
                  <a:schemeClr val="tx1"/>
                </a:solidFill>
              </a:rPr>
              <a:t>” will be selected.</a:t>
            </a:r>
            <a:endParaRPr lang="cs-CZ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936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">
            <a:extLst>
              <a:ext uri="{FF2B5EF4-FFF2-40B4-BE49-F238E27FC236}">
                <a16:creationId xmlns:a16="http://schemas.microsoft.com/office/drawing/2014/main" id="{00C950D8-9027-494B-80FC-AF07698F4BF4}"/>
              </a:ext>
            </a:extLst>
          </p:cNvPr>
          <p:cNvGrpSpPr/>
          <p:nvPr/>
        </p:nvGrpSpPr>
        <p:grpSpPr>
          <a:xfrm>
            <a:off x="576238" y="270613"/>
            <a:ext cx="5840193" cy="617191"/>
            <a:chOff x="8338535" y="2666023"/>
            <a:chExt cx="2926776" cy="311883"/>
          </a:xfrm>
        </p:grpSpPr>
        <p:sp>
          <p:nvSpPr>
            <p:cNvPr id="3" name="Obdélník: se zakulacenými rohy 2">
              <a:extLst>
                <a:ext uri="{FF2B5EF4-FFF2-40B4-BE49-F238E27FC236}">
                  <a16:creationId xmlns:a16="http://schemas.microsoft.com/office/drawing/2014/main" id="{9B571EF2-8E45-4681-A291-A502B2BB3309}"/>
                </a:ext>
              </a:extLst>
            </p:cNvPr>
            <p:cNvSpPr/>
            <p:nvPr/>
          </p:nvSpPr>
          <p:spPr>
            <a:xfrm>
              <a:off x="8691048" y="2666023"/>
              <a:ext cx="2574263" cy="3118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46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80000"/>
              <a:r>
                <a:rPr lang="cs-CZ" dirty="0" err="1">
                  <a:solidFill>
                    <a:schemeClr val="tx1"/>
                  </a:solidFill>
                </a:rPr>
                <a:t>Send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for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check</a:t>
              </a:r>
              <a:r>
                <a:rPr lang="cs-CZ" dirty="0">
                  <a:solidFill>
                    <a:schemeClr val="tx1"/>
                  </a:solidFill>
                </a:rPr>
                <a:t> and </a:t>
              </a:r>
              <a:r>
                <a:rPr lang="cs-CZ" dirty="0" err="1">
                  <a:solidFill>
                    <a:schemeClr val="tx1"/>
                  </a:solidFill>
                </a:rPr>
                <a:t>get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all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required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signatures</a:t>
              </a:r>
              <a:endParaRPr lang="cs-CZ" dirty="0">
                <a:solidFill>
                  <a:schemeClr val="tx1"/>
                </a:solidFill>
              </a:endParaRPr>
            </a:p>
          </p:txBody>
        </p:sp>
        <p:sp>
          <p:nvSpPr>
            <p:cNvPr id="4" name="Obdélník: se zakulacenými rohy 3">
              <a:extLst>
                <a:ext uri="{FF2B5EF4-FFF2-40B4-BE49-F238E27FC236}">
                  <a16:creationId xmlns:a16="http://schemas.microsoft.com/office/drawing/2014/main" id="{543A08CA-CA35-417E-96F7-3AD426D1E8F7}"/>
                </a:ext>
              </a:extLst>
            </p:cNvPr>
            <p:cNvSpPr/>
            <p:nvPr/>
          </p:nvSpPr>
          <p:spPr>
            <a:xfrm>
              <a:off x="8338535" y="2666023"/>
              <a:ext cx="453292" cy="311883"/>
            </a:xfrm>
            <a:prstGeom prst="roundRect">
              <a:avLst/>
            </a:prstGeom>
            <a:solidFill>
              <a:srgbClr val="0046A0"/>
            </a:solidFill>
            <a:ln>
              <a:solidFill>
                <a:srgbClr val="0046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5</a:t>
              </a:r>
            </a:p>
          </p:txBody>
        </p:sp>
      </p:grpSp>
      <p:sp>
        <p:nvSpPr>
          <p:cNvPr id="5" name="Bublinový popisek: zahnutá čára s ohraničením a zvýrazněním 4">
            <a:extLst>
              <a:ext uri="{FF2B5EF4-FFF2-40B4-BE49-F238E27FC236}">
                <a16:creationId xmlns:a16="http://schemas.microsoft.com/office/drawing/2014/main" id="{5C7DE261-C666-4639-8E0C-A174520939A1}"/>
              </a:ext>
            </a:extLst>
          </p:cNvPr>
          <p:cNvSpPr/>
          <p:nvPr/>
        </p:nvSpPr>
        <p:spPr>
          <a:xfrm>
            <a:off x="8559604" y="187569"/>
            <a:ext cx="3243385" cy="945656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5236"/>
              <a:gd name="adj6" fmla="val -37828"/>
            </a:avLst>
          </a:prstGeom>
          <a:solidFill>
            <a:schemeClr val="bg1"/>
          </a:solidFill>
          <a:ln>
            <a:solidFill>
              <a:srgbClr val="004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>
                <a:solidFill>
                  <a:schemeClr val="tx1"/>
                </a:solidFill>
              </a:rPr>
              <a:t>Fill </a:t>
            </a:r>
            <a:r>
              <a:rPr lang="cs-CZ" sz="1600" dirty="0" err="1">
                <a:solidFill>
                  <a:schemeClr val="tx1"/>
                </a:solidFill>
              </a:rPr>
              <a:t>out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information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about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you</a:t>
            </a:r>
            <a:r>
              <a:rPr lang="cs-CZ" sz="1600" dirty="0">
                <a:solidFill>
                  <a:schemeClr val="tx1"/>
                </a:solidFill>
              </a:rPr>
              <a:t> and </a:t>
            </a:r>
            <a:r>
              <a:rPr lang="cs-CZ" sz="1600" dirty="0" err="1">
                <a:solidFill>
                  <a:schemeClr val="tx1"/>
                </a:solidFill>
              </a:rPr>
              <a:t>the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supervisor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at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the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receiving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organization</a:t>
            </a:r>
            <a:r>
              <a:rPr lang="cs-CZ" sz="1600" dirty="0">
                <a:solidFill>
                  <a:schemeClr val="tx1"/>
                </a:solidFill>
              </a:rPr>
              <a:t>. 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ECC6E666-427E-4F12-8A75-CA2AE2CD6C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308" y="1259731"/>
            <a:ext cx="7795936" cy="3450867"/>
          </a:xfrm>
          <a:prstGeom prst="rect">
            <a:avLst/>
          </a:prstGeom>
        </p:spPr>
      </p:pic>
      <p:sp>
        <p:nvSpPr>
          <p:cNvPr id="7" name="Obdélník 6">
            <a:extLst>
              <a:ext uri="{FF2B5EF4-FFF2-40B4-BE49-F238E27FC236}">
                <a16:creationId xmlns:a16="http://schemas.microsoft.com/office/drawing/2014/main" id="{FB63C6BE-28EB-4A87-B738-0BA265E947FC}"/>
              </a:ext>
            </a:extLst>
          </p:cNvPr>
          <p:cNvSpPr/>
          <p:nvPr/>
        </p:nvSpPr>
        <p:spPr>
          <a:xfrm>
            <a:off x="664308" y="4710598"/>
            <a:ext cx="9362830" cy="1979371"/>
          </a:xfrm>
          <a:prstGeom prst="rect">
            <a:avLst/>
          </a:prstGeom>
          <a:solidFill>
            <a:schemeClr val="bg1"/>
          </a:solidFill>
          <a:ln>
            <a:solidFill>
              <a:srgbClr val="004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ysClr val="windowText" lastClr="000000"/>
                </a:solidFill>
              </a:rPr>
              <a:t>Traineeship Agreement process:</a:t>
            </a:r>
            <a:endParaRPr lang="cs-CZ" dirty="0">
              <a:solidFill>
                <a:sysClr val="windowText" lastClr="000000"/>
              </a:solidFill>
            </a:endParaRPr>
          </a:p>
          <a:p>
            <a:pPr marL="342900" indent="-342900">
              <a:buAutoNum type="arabicPeriod"/>
            </a:pPr>
            <a:r>
              <a:rPr lang="en-US" dirty="0">
                <a:solidFill>
                  <a:sysClr val="windowText" lastClr="000000"/>
                </a:solidFill>
              </a:rPr>
              <a:t>Send the completed form to anna.zavadilova@mendelu.cz or via MS Teams for checking.</a:t>
            </a:r>
            <a:endParaRPr lang="cs-CZ" dirty="0">
              <a:solidFill>
                <a:sysClr val="windowText" lastClr="000000"/>
              </a:solidFill>
            </a:endParaRPr>
          </a:p>
          <a:p>
            <a:pPr marL="342900" indent="-342900">
              <a:buAutoNum type="arabicPeriod"/>
            </a:pPr>
            <a:r>
              <a:rPr lang="en-US" dirty="0">
                <a:solidFill>
                  <a:sysClr val="windowText" lastClr="000000"/>
                </a:solidFill>
              </a:rPr>
              <a:t>Sign it in the office</a:t>
            </a:r>
            <a:r>
              <a:rPr lang="cs-CZ" dirty="0">
                <a:solidFill>
                  <a:sysClr val="windowText" lastClr="000000"/>
                </a:solidFill>
              </a:rPr>
              <a:t> (Q1.90)</a:t>
            </a:r>
            <a:r>
              <a:rPr lang="en-US" dirty="0">
                <a:solidFill>
                  <a:sysClr val="windowText" lastClr="000000"/>
                </a:solidFill>
              </a:rPr>
              <a:t> or send </a:t>
            </a:r>
            <a:r>
              <a:rPr lang="cs-CZ" dirty="0" err="1">
                <a:solidFill>
                  <a:sysClr val="windowText" lastClr="000000"/>
                </a:solidFill>
              </a:rPr>
              <a:t>it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en-US" dirty="0">
                <a:solidFill>
                  <a:sysClr val="windowText" lastClr="000000"/>
                </a:solidFill>
              </a:rPr>
              <a:t>by post.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For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both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options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you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will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need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information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form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the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faculty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coordinator</a:t>
            </a:r>
            <a:r>
              <a:rPr lang="cs-CZ" dirty="0">
                <a:solidFill>
                  <a:sysClr val="windowText" lastClr="000000"/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cs-CZ" dirty="0" err="1">
                <a:solidFill>
                  <a:sysClr val="windowText" lastClr="000000"/>
                </a:solidFill>
              </a:rPr>
              <a:t>After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the</a:t>
            </a:r>
            <a:r>
              <a:rPr lang="cs-CZ" dirty="0">
                <a:solidFill>
                  <a:sysClr val="windowText" lastClr="000000"/>
                </a:solidFill>
              </a:rPr>
              <a:t> vice-</a:t>
            </a:r>
            <a:r>
              <a:rPr lang="cs-CZ" dirty="0" err="1">
                <a:solidFill>
                  <a:sysClr val="windowText" lastClr="000000"/>
                </a:solidFill>
              </a:rPr>
              <a:t>deans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signature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you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will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send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it</a:t>
            </a:r>
            <a:r>
              <a:rPr lang="cs-CZ" dirty="0">
                <a:solidFill>
                  <a:sysClr val="windowText" lastClr="000000"/>
                </a:solidFill>
              </a:rPr>
              <a:t> to </a:t>
            </a:r>
            <a:r>
              <a:rPr lang="cs-CZ" dirty="0" err="1">
                <a:solidFill>
                  <a:sysClr val="windowText" lastClr="000000"/>
                </a:solidFill>
              </a:rPr>
              <a:t>the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receiving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institution</a:t>
            </a:r>
            <a:r>
              <a:rPr lang="cs-CZ" dirty="0">
                <a:solidFill>
                  <a:sysClr val="windowText" lastClr="000000"/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cs-CZ" dirty="0" err="1">
                <a:solidFill>
                  <a:sysClr val="windowText" lastClr="000000"/>
                </a:solidFill>
              </a:rPr>
              <a:t>You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will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send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me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back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Traineeship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agreement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with</a:t>
            </a:r>
            <a:r>
              <a:rPr lang="cs-CZ" dirty="0">
                <a:solidFill>
                  <a:sysClr val="windowText" lastClr="000000"/>
                </a:solidFill>
              </a:rPr>
              <a:t> </a:t>
            </a:r>
            <a:r>
              <a:rPr lang="cs-CZ" dirty="0" err="1">
                <a:solidFill>
                  <a:sysClr val="windowText" lastClr="000000"/>
                </a:solidFill>
              </a:rPr>
              <a:t>all</a:t>
            </a:r>
            <a:r>
              <a:rPr lang="cs-CZ" dirty="0">
                <a:solidFill>
                  <a:sysClr val="windowText" lastClr="000000"/>
                </a:solidFill>
              </a:rPr>
              <a:t> 3 </a:t>
            </a:r>
            <a:r>
              <a:rPr lang="cs-CZ" dirty="0" err="1">
                <a:solidFill>
                  <a:sysClr val="windowText" lastClr="000000"/>
                </a:solidFill>
              </a:rPr>
              <a:t>signatures</a:t>
            </a:r>
            <a:r>
              <a:rPr lang="cs-CZ" dirty="0">
                <a:solidFill>
                  <a:sysClr val="windowText" lastClr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5944953"/>
      </p:ext>
    </p:extLst>
  </p:cSld>
  <p:clrMapOvr>
    <a:masterClrMapping/>
  </p:clrMapOvr>
</p:sld>
</file>

<file path=ppt/theme/theme1.xml><?xml version="1.0" encoding="utf-8"?>
<a:theme xmlns:a="http://schemas.openxmlformats.org/drawingml/2006/main" name="MENDELU">
  <a:themeElements>
    <a:clrScheme name="MENDELU">
      <a:dk1>
        <a:srgbClr val="000000"/>
      </a:dk1>
      <a:lt1>
        <a:srgbClr val="FFFFFF"/>
      </a:lt1>
      <a:dk2>
        <a:srgbClr val="78BE14"/>
      </a:dk2>
      <a:lt2>
        <a:srgbClr val="7F7F7F"/>
      </a:lt2>
      <a:accent1>
        <a:srgbClr val="CE9700"/>
      </a:accent1>
      <a:accent2>
        <a:srgbClr val="0A5028"/>
      </a:accent2>
      <a:accent3>
        <a:srgbClr val="8C0A00"/>
      </a:accent3>
      <a:accent4>
        <a:srgbClr val="0046A0"/>
      </a:accent4>
      <a:accent5>
        <a:srgbClr val="AA006E"/>
      </a:accent5>
      <a:accent6>
        <a:srgbClr val="00AAB4"/>
      </a:accent6>
      <a:hlink>
        <a:srgbClr val="7F7F7F"/>
      </a:hlink>
      <a:folHlink>
        <a:srgbClr val="BFBFBF"/>
      </a:folHlink>
    </a:clrScheme>
    <a:fontScheme name="Vlastní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4" id="{A8B9DDBE-A27D-45D4-913D-109432878182}" vid="{633CBACA-7D48-43A2-B048-BE89921AD2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sablona_prezentace_PEF_eng_new</Template>
  <TotalTime>356</TotalTime>
  <Words>385</Words>
  <Application>Microsoft Office PowerPoint</Application>
  <PresentationFormat>Širokoúhlá obrazovka</PresentationFormat>
  <Paragraphs>31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8" baseType="lpstr">
      <vt:lpstr>Arial</vt:lpstr>
      <vt:lpstr>MENDELU</vt:lpstr>
      <vt:lpstr>Guide for the Traineeship agreement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for the Traineeship agreement</dc:title>
  <dc:creator>Anna Zavadilová</dc:creator>
  <cp:lastModifiedBy>Anna Zavadilová</cp:lastModifiedBy>
  <cp:revision>15</cp:revision>
  <cp:lastPrinted>2025-12-01T11:38:33Z</cp:lastPrinted>
  <dcterms:created xsi:type="dcterms:W3CDTF">2025-10-23T11:03:14Z</dcterms:created>
  <dcterms:modified xsi:type="dcterms:W3CDTF">2025-12-01T11:40:44Z</dcterms:modified>
</cp:coreProperties>
</file>