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7104063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A0"/>
    <a:srgbClr val="78BE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404" autoAdjust="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>
        <p:guide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147804" y="330809"/>
            <a:ext cx="2601283" cy="1250340"/>
          </a:xfrm>
          <a:prstGeom prst="rect">
            <a:avLst/>
          </a:prstGeom>
        </p:spPr>
        <p:txBody>
          <a:bodyPr anchor="t" anchorCtr="0"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pPr algn="r"/>
            <a:fld id="{0E1EB21D-732A-470E-9299-2C0F0E17A03B}" type="datetimeFigureOut">
              <a:rPr lang="cs-CZ" smtClean="0"/>
              <a:pPr algn="r"/>
              <a:t>01.12.2025</a:t>
            </a:fld>
            <a:endParaRPr lang="cs-CZ" dirty="0"/>
          </a:p>
        </p:txBody>
      </p:sp>
      <p:sp>
        <p:nvSpPr>
          <p:cNvPr id="8" name="Ovál 7"/>
          <p:cNvSpPr/>
          <p:nvPr userDrawn="1"/>
        </p:nvSpPr>
        <p:spPr>
          <a:xfrm>
            <a:off x="918673" y="467882"/>
            <a:ext cx="5922236" cy="592223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354" y="5517088"/>
            <a:ext cx="2215928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3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85823" y="1200150"/>
            <a:ext cx="5191128" cy="4703017"/>
          </a:xfrm>
          <a:prstGeom prst="rect">
            <a:avLst/>
          </a:prstGeom>
        </p:spPr>
        <p:txBody>
          <a:bodyPr lIns="0" tIns="0" rIns="0" bIns="0"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Zástupný symbol pro obsah 2"/>
          <p:cNvSpPr>
            <a:spLocks noGrp="1"/>
          </p:cNvSpPr>
          <p:nvPr>
            <p:ph sz="half" idx="15"/>
          </p:nvPr>
        </p:nvSpPr>
        <p:spPr>
          <a:xfrm>
            <a:off x="6305550" y="1200149"/>
            <a:ext cx="5407025" cy="4703017"/>
          </a:xfrm>
          <a:prstGeom prst="rect">
            <a:avLst/>
          </a:prstGeom>
        </p:spPr>
        <p:txBody>
          <a:bodyPr lIns="0" tIns="0" rIns="0" bIns="0"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70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85821" y="1702857"/>
            <a:ext cx="5305430" cy="82391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85821" y="2526771"/>
            <a:ext cx="5305430" cy="3628496"/>
          </a:xfrm>
          <a:prstGeom prst="rect">
            <a:avLst/>
          </a:prstGeom>
        </p:spPr>
        <p:txBody>
          <a:bodyPr lIns="0" tIns="0" rIns="0" bIns="0" anchor="t" anchorCtr="0"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451600" y="1702859"/>
            <a:ext cx="5260975" cy="823912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1134534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Zástupný symbol pro obsah 3"/>
          <p:cNvSpPr>
            <a:spLocks noGrp="1"/>
          </p:cNvSpPr>
          <p:nvPr>
            <p:ph sz="half" idx="15"/>
          </p:nvPr>
        </p:nvSpPr>
        <p:spPr>
          <a:xfrm>
            <a:off x="6451600" y="2526771"/>
            <a:ext cx="5260976" cy="3628496"/>
          </a:xfrm>
          <a:prstGeom prst="rect">
            <a:avLst/>
          </a:prstGeom>
        </p:spPr>
        <p:txBody>
          <a:bodyPr lIns="0" tIns="0" rIns="0" bIns="0" anchor="t" anchorCtr="0"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90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graf 9"/>
          <p:cNvSpPr>
            <a:spLocks noGrp="1"/>
          </p:cNvSpPr>
          <p:nvPr>
            <p:ph type="chart" sz="quarter" idx="13"/>
          </p:nvPr>
        </p:nvSpPr>
        <p:spPr>
          <a:xfrm>
            <a:off x="885825" y="1447800"/>
            <a:ext cx="5410200" cy="4600575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11" name="Zástupný symbol pro graf 9"/>
          <p:cNvSpPr>
            <a:spLocks noGrp="1"/>
          </p:cNvSpPr>
          <p:nvPr>
            <p:ph type="chart" sz="quarter" idx="14"/>
          </p:nvPr>
        </p:nvSpPr>
        <p:spPr>
          <a:xfrm>
            <a:off x="6524624" y="1447800"/>
            <a:ext cx="5295899" cy="4600575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12" name="Zástupný symbol pro text 17"/>
          <p:cNvSpPr>
            <a:spLocks noGrp="1"/>
          </p:cNvSpPr>
          <p:nvPr>
            <p:ph type="body" sz="quarter" idx="15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344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-1" y="0"/>
            <a:ext cx="4614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24553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ánk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-1" y="0"/>
            <a:ext cx="4614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193769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rázek 11"/>
          <p:cNvSpPr>
            <a:spLocks noGrp="1"/>
          </p:cNvSpPr>
          <p:nvPr>
            <p:ph type="pic" sz="quarter" idx="13"/>
          </p:nvPr>
        </p:nvSpPr>
        <p:spPr>
          <a:xfrm>
            <a:off x="885823" y="1343025"/>
            <a:ext cx="5772152" cy="47720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4" name="Zástupný symbol pro obrázek 13"/>
          <p:cNvSpPr>
            <a:spLocks noGrp="1"/>
          </p:cNvSpPr>
          <p:nvPr>
            <p:ph type="pic" sz="quarter" idx="14"/>
          </p:nvPr>
        </p:nvSpPr>
        <p:spPr>
          <a:xfrm>
            <a:off x="6810376" y="1343025"/>
            <a:ext cx="4902200" cy="2200277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5" name="Zástupný symbol pro obrázek 13"/>
          <p:cNvSpPr>
            <a:spLocks noGrp="1"/>
          </p:cNvSpPr>
          <p:nvPr>
            <p:ph type="pic" sz="quarter" idx="15"/>
          </p:nvPr>
        </p:nvSpPr>
        <p:spPr>
          <a:xfrm>
            <a:off x="6810374" y="3729039"/>
            <a:ext cx="3876676" cy="2081212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text 17"/>
          <p:cNvSpPr>
            <a:spLocks noGrp="1"/>
          </p:cNvSpPr>
          <p:nvPr>
            <p:ph type="body" sz="quarter" idx="16"/>
          </p:nvPr>
        </p:nvSpPr>
        <p:spPr>
          <a:xfrm>
            <a:off x="885825" y="419101"/>
            <a:ext cx="10826751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822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text 17"/>
          <p:cNvSpPr>
            <a:spLocks noGrp="1"/>
          </p:cNvSpPr>
          <p:nvPr>
            <p:ph type="body" sz="quarter" idx="15"/>
          </p:nvPr>
        </p:nvSpPr>
        <p:spPr>
          <a:xfrm>
            <a:off x="885825" y="1543050"/>
            <a:ext cx="10934700" cy="3960442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354" y="5517088"/>
            <a:ext cx="2215928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929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147804" y="330809"/>
            <a:ext cx="2601283" cy="1250340"/>
          </a:xfrm>
          <a:prstGeom prst="rect">
            <a:avLst/>
          </a:prstGeom>
        </p:spPr>
        <p:txBody>
          <a:bodyPr anchor="t" anchorCtr="0"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pPr algn="r"/>
            <a:fld id="{0E1EB21D-732A-470E-9299-2C0F0E17A03B}" type="datetimeFigureOut">
              <a:rPr lang="cs-CZ" smtClean="0"/>
              <a:pPr algn="r"/>
              <a:t>01.12.2025</a:t>
            </a:fld>
            <a:endParaRPr lang="cs-CZ" dirty="0"/>
          </a:p>
        </p:txBody>
      </p:sp>
      <p:sp>
        <p:nvSpPr>
          <p:cNvPr id="8" name="Ovál 7"/>
          <p:cNvSpPr/>
          <p:nvPr userDrawn="1"/>
        </p:nvSpPr>
        <p:spPr>
          <a:xfrm>
            <a:off x="918673" y="467882"/>
            <a:ext cx="5922236" cy="5922236"/>
          </a:xfrm>
          <a:prstGeom prst="ellipse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354" y="5517088"/>
            <a:ext cx="2215928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-1" y="0"/>
            <a:ext cx="4614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147805" y="330809"/>
            <a:ext cx="2564770" cy="1250340"/>
          </a:xfrm>
          <a:prstGeom prst="rect">
            <a:avLst/>
          </a:prstGeom>
        </p:spPr>
        <p:txBody>
          <a:bodyPr anchor="t" anchorCtr="0"/>
          <a:lstStyle>
            <a:lvl1pPr>
              <a:defRPr sz="2000" b="1">
                <a:solidFill>
                  <a:schemeClr val="bg1"/>
                </a:solidFill>
              </a:defRPr>
            </a:lvl1pPr>
          </a:lstStyle>
          <a:p>
            <a:pPr algn="r"/>
            <a:fld id="{0E1EB21D-732A-470E-9299-2C0F0E17A03B}" type="datetimeFigureOut">
              <a:rPr lang="cs-CZ" smtClean="0"/>
              <a:pPr algn="r"/>
              <a:t>01.12.2025</a:t>
            </a:fld>
            <a:endParaRPr lang="cs-CZ" dirty="0"/>
          </a:p>
        </p:txBody>
      </p:sp>
      <p:sp>
        <p:nvSpPr>
          <p:cNvPr id="8" name="Ovál 7"/>
          <p:cNvSpPr/>
          <p:nvPr userDrawn="1"/>
        </p:nvSpPr>
        <p:spPr>
          <a:xfrm>
            <a:off x="918673" y="467882"/>
            <a:ext cx="5922236" cy="5922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259" y="5516164"/>
            <a:ext cx="2215928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30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3259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zápa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5096" y="5891325"/>
            <a:ext cx="1144954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713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5824" y="1169986"/>
            <a:ext cx="10826751" cy="5014913"/>
          </a:xfrm>
          <a:prstGeom prst="rect">
            <a:avLst/>
          </a:prstGeom>
        </p:spPr>
        <p:txBody>
          <a:bodyPr lIns="0" tIns="0" rIns="0" bIns="0"/>
          <a:lstStyle>
            <a:lvl2pPr marL="6858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●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584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5"/>
          </p:nvPr>
        </p:nvSpPr>
        <p:spPr>
          <a:xfrm>
            <a:off x="885823" y="1193099"/>
            <a:ext cx="10826752" cy="501491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14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sz="quarter" idx="16"/>
          </p:nvPr>
        </p:nvSpPr>
        <p:spPr>
          <a:xfrm>
            <a:off x="885825" y="1219200"/>
            <a:ext cx="10826750" cy="498951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13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2"/>
          <p:cNvSpPr>
            <a:spLocks noGrp="1"/>
          </p:cNvSpPr>
          <p:nvPr>
            <p:ph idx="1"/>
          </p:nvPr>
        </p:nvSpPr>
        <p:spPr>
          <a:xfrm>
            <a:off x="885824" y="1169986"/>
            <a:ext cx="6667501" cy="5014913"/>
          </a:xfrm>
          <a:prstGeom prst="rect">
            <a:avLst/>
          </a:prstGeom>
        </p:spPr>
        <p:txBody>
          <a:bodyPr lIns="0" tIns="0" rIns="0" bIns="0"/>
          <a:lstStyle>
            <a:lvl2pPr marL="6858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●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4" name="Zástupný symbol pro obrázek 2"/>
          <p:cNvSpPr>
            <a:spLocks noGrp="1"/>
          </p:cNvSpPr>
          <p:nvPr>
            <p:ph type="pic" idx="13"/>
          </p:nvPr>
        </p:nvSpPr>
        <p:spPr>
          <a:xfrm>
            <a:off x="7820026" y="1169987"/>
            <a:ext cx="3892550" cy="46593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7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26751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l"/>
            <a:fld id="{3020CD34-26C4-40CE-ACF9-34167EB83B57}" type="slidenum">
              <a:rPr lang="cs-CZ" smtClean="0"/>
              <a:pPr algn="l"/>
              <a:t>‹#›</a:t>
            </a:fld>
            <a:endParaRPr lang="cs-CZ" dirty="0"/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958" y="5898088"/>
            <a:ext cx="17311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48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0" y="0"/>
            <a:ext cx="461473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875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92" r:id="rId2"/>
    <p:sldLayoutId id="2147483691" r:id="rId3"/>
    <p:sldLayoutId id="2147483689" r:id="rId4"/>
    <p:sldLayoutId id="2147483690" r:id="rId5"/>
    <p:sldLayoutId id="2147483676" r:id="rId6"/>
    <p:sldLayoutId id="2147483687" r:id="rId7"/>
    <p:sldLayoutId id="2147483688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6" r:id="rId14"/>
    <p:sldLayoutId id="2147483682" r:id="rId15"/>
    <p:sldLayoutId id="2147483683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01" userDrawn="1">
          <p15:clr>
            <a:srgbClr val="F26B43"/>
          </p15:clr>
        </p15:guide>
        <p15:guide id="2" pos="7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1067165" y="1581150"/>
            <a:ext cx="9749327" cy="3922341"/>
          </a:xfrm>
        </p:spPr>
        <p:txBody>
          <a:bodyPr/>
          <a:lstStyle/>
          <a:p>
            <a:r>
              <a:rPr lang="cs-CZ" dirty="0" err="1"/>
              <a:t>Guide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Learning</a:t>
            </a:r>
            <a:r>
              <a:rPr lang="cs-CZ" dirty="0"/>
              <a:t> </a:t>
            </a:r>
            <a:r>
              <a:rPr lang="cs-CZ" dirty="0" err="1"/>
              <a:t>agreement</a:t>
            </a:r>
            <a:r>
              <a:rPr lang="cs-CZ" dirty="0"/>
              <a:t> </a:t>
            </a:r>
            <a:r>
              <a:rPr lang="cs-CZ" dirty="0" err="1"/>
              <a:t>proposal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433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05856F7-A011-4810-AA00-C5CE201A5A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310"/>
          <a:stretch/>
        </p:blipFill>
        <p:spPr>
          <a:xfrm>
            <a:off x="992441" y="3493476"/>
            <a:ext cx="3884463" cy="750782"/>
          </a:xfrm>
          <a:prstGeom prst="rect">
            <a:avLst/>
          </a:prstGeom>
        </p:spPr>
      </p:pic>
      <p:grpSp>
        <p:nvGrpSpPr>
          <p:cNvPr id="9" name="Skupina 8">
            <a:extLst>
              <a:ext uri="{FF2B5EF4-FFF2-40B4-BE49-F238E27FC236}">
                <a16:creationId xmlns:a16="http://schemas.microsoft.com/office/drawing/2014/main" id="{9961C1A8-DAF4-420E-B97F-2A61BE58F8DC}"/>
              </a:ext>
            </a:extLst>
          </p:cNvPr>
          <p:cNvGrpSpPr/>
          <p:nvPr/>
        </p:nvGrpSpPr>
        <p:grpSpPr>
          <a:xfrm>
            <a:off x="576239" y="270613"/>
            <a:ext cx="4878902" cy="617191"/>
            <a:chOff x="8338535" y="2666023"/>
            <a:chExt cx="2445031" cy="311883"/>
          </a:xfrm>
        </p:grpSpPr>
        <p:sp>
          <p:nvSpPr>
            <p:cNvPr id="8" name="Obdélník: se zakulacenými rohy 7">
              <a:extLst>
                <a:ext uri="{FF2B5EF4-FFF2-40B4-BE49-F238E27FC236}">
                  <a16:creationId xmlns:a16="http://schemas.microsoft.com/office/drawing/2014/main" id="{819EF3E9-CF39-43F4-A048-03D04CC041F1}"/>
                </a:ext>
              </a:extLst>
            </p:cNvPr>
            <p:cNvSpPr/>
            <p:nvPr/>
          </p:nvSpPr>
          <p:spPr>
            <a:xfrm>
              <a:off x="8691049" y="2666023"/>
              <a:ext cx="2092517" cy="3118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0000"/>
              <a:r>
                <a:rPr lang="cs-CZ" dirty="0">
                  <a:solidFill>
                    <a:schemeClr val="tx1"/>
                  </a:solidFill>
                </a:rPr>
                <a:t>Fill </a:t>
              </a:r>
              <a:r>
                <a:rPr lang="cs-CZ" dirty="0" err="1">
                  <a:solidFill>
                    <a:schemeClr val="tx1"/>
                  </a:solidFill>
                </a:rPr>
                <a:t>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the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information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about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yourself</a:t>
              </a:r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7" name="Obdélník: se zakulacenými rohy 6">
              <a:extLst>
                <a:ext uri="{FF2B5EF4-FFF2-40B4-BE49-F238E27FC236}">
                  <a16:creationId xmlns:a16="http://schemas.microsoft.com/office/drawing/2014/main" id="{3E01A06B-7A69-4B1C-BA97-67ED4ACD78A9}"/>
                </a:ext>
              </a:extLst>
            </p:cNvPr>
            <p:cNvSpPr/>
            <p:nvPr/>
          </p:nvSpPr>
          <p:spPr>
            <a:xfrm>
              <a:off x="8338535" y="2666023"/>
              <a:ext cx="453292" cy="311883"/>
            </a:xfrm>
            <a:prstGeom prst="roundRect">
              <a:avLst/>
            </a:prstGeom>
            <a:solidFill>
              <a:srgbClr val="0046A0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1</a:t>
              </a:r>
            </a:p>
          </p:txBody>
        </p:sp>
      </p:grpSp>
      <p:sp>
        <p:nvSpPr>
          <p:cNvPr id="33" name="Bublinový popisek: zahnutá čára s ohraničením a zvýrazněním 32">
            <a:extLst>
              <a:ext uri="{FF2B5EF4-FFF2-40B4-BE49-F238E27FC236}">
                <a16:creationId xmlns:a16="http://schemas.microsoft.com/office/drawing/2014/main" id="{2235F2B0-EDDC-469E-8AA4-C8D400069DF9}"/>
              </a:ext>
            </a:extLst>
          </p:cNvPr>
          <p:cNvSpPr/>
          <p:nvPr/>
        </p:nvSpPr>
        <p:spPr>
          <a:xfrm flipH="1">
            <a:off x="922211" y="2883335"/>
            <a:ext cx="4024925" cy="1446894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5862"/>
              <a:gd name="adj6" fmla="val -30186"/>
            </a:avLst>
          </a:prstGeom>
          <a:noFill/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sz="1600" dirty="0" err="1">
                <a:solidFill>
                  <a:schemeClr val="tx1"/>
                </a:solidFill>
              </a:rPr>
              <a:t>You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will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find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your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code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of</a:t>
            </a:r>
            <a:r>
              <a:rPr lang="cs-CZ" sz="1600" dirty="0">
                <a:solidFill>
                  <a:schemeClr val="tx1"/>
                </a:solidFill>
              </a:rPr>
              <a:t> study in </a:t>
            </a:r>
            <a:r>
              <a:rPr lang="cs-CZ" sz="1600" dirty="0" err="1">
                <a:solidFill>
                  <a:schemeClr val="tx1"/>
                </a:solidFill>
              </a:rPr>
              <a:t>your</a:t>
            </a:r>
            <a:r>
              <a:rPr lang="cs-CZ" sz="1600" dirty="0">
                <a:solidFill>
                  <a:schemeClr val="tx1"/>
                </a:solidFill>
              </a:rPr>
              <a:t> UIS → My </a:t>
            </a:r>
            <a:r>
              <a:rPr lang="cs-CZ" sz="1600" dirty="0" err="1">
                <a:solidFill>
                  <a:schemeClr val="tx1"/>
                </a:solidFill>
              </a:rPr>
              <a:t>College</a:t>
            </a:r>
            <a:r>
              <a:rPr lang="cs-CZ" sz="1600" dirty="0">
                <a:solidFill>
                  <a:schemeClr val="tx1"/>
                </a:solidFill>
              </a:rPr>
              <a:t> → Student</a:t>
            </a:r>
            <a:r>
              <a:rPr lang="en-US" sz="1600" dirty="0">
                <a:solidFill>
                  <a:schemeClr val="tx1"/>
                </a:solidFill>
              </a:rPr>
              <a:t>’</a:t>
            </a:r>
            <a:r>
              <a:rPr lang="cs-CZ" sz="1600" dirty="0">
                <a:solidFill>
                  <a:schemeClr val="tx1"/>
                </a:solidFill>
              </a:rPr>
              <a:t>s </a:t>
            </a:r>
            <a:r>
              <a:rPr lang="cs-CZ" sz="1600" dirty="0" err="1">
                <a:solidFill>
                  <a:schemeClr val="tx1"/>
                </a:solidFill>
              </a:rPr>
              <a:t>portal</a:t>
            </a:r>
            <a:endParaRPr lang="cs-CZ" sz="1600" dirty="0">
              <a:solidFill>
                <a:schemeClr val="tx1"/>
              </a:solidFill>
            </a:endParaRPr>
          </a:p>
        </p:txBody>
      </p: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6A555573-0E75-42D5-A806-67BBABD88FCC}"/>
              </a:ext>
            </a:extLst>
          </p:cNvPr>
          <p:cNvGrpSpPr/>
          <p:nvPr/>
        </p:nvGrpSpPr>
        <p:grpSpPr>
          <a:xfrm>
            <a:off x="738970" y="4111453"/>
            <a:ext cx="1190791" cy="1141046"/>
            <a:chOff x="1067573" y="4505414"/>
            <a:chExt cx="1190791" cy="1141046"/>
          </a:xfrm>
        </p:grpSpPr>
        <p:sp>
          <p:nvSpPr>
            <p:cNvPr id="15" name="Šipka: zahnutá nahoru 14">
              <a:extLst>
                <a:ext uri="{FF2B5EF4-FFF2-40B4-BE49-F238E27FC236}">
                  <a16:creationId xmlns:a16="http://schemas.microsoft.com/office/drawing/2014/main" id="{D1B31CAD-6268-4EB0-928F-BD2483303D8F}"/>
                </a:ext>
              </a:extLst>
            </p:cNvPr>
            <p:cNvSpPr/>
            <p:nvPr/>
          </p:nvSpPr>
          <p:spPr>
            <a:xfrm rot="18637457">
              <a:off x="1285645" y="4805783"/>
              <a:ext cx="1141046" cy="540308"/>
            </a:xfrm>
            <a:prstGeom prst="curvedUpArrow">
              <a:avLst/>
            </a:prstGeom>
            <a:solidFill>
              <a:srgbClr val="0046A0"/>
            </a:solidFill>
            <a:ln>
              <a:solidFill>
                <a:srgbClr val="0046A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pic>
          <p:nvPicPr>
            <p:cNvPr id="17" name="Obrázek 16">
              <a:extLst>
                <a:ext uri="{FF2B5EF4-FFF2-40B4-BE49-F238E27FC236}">
                  <a16:creationId xmlns:a16="http://schemas.microsoft.com/office/drawing/2014/main" id="{003D61C2-5FC2-47A8-A6E0-FDE5BA9F4F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67573" y="4940370"/>
              <a:ext cx="1190791" cy="657317"/>
            </a:xfrm>
            <a:prstGeom prst="rect">
              <a:avLst/>
            </a:prstGeom>
          </p:spPr>
        </p:pic>
      </p:grpSp>
      <p:pic>
        <p:nvPicPr>
          <p:cNvPr id="19" name="Obrázek 18">
            <a:extLst>
              <a:ext uri="{FF2B5EF4-FFF2-40B4-BE49-F238E27FC236}">
                <a16:creationId xmlns:a16="http://schemas.microsoft.com/office/drawing/2014/main" id="{8F56D47B-4B11-4D57-996E-33243117E5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5584" y="5290896"/>
            <a:ext cx="3368829" cy="1391257"/>
          </a:xfrm>
          <a:prstGeom prst="rect">
            <a:avLst/>
          </a:prstGeom>
        </p:spPr>
      </p:pic>
      <p:grpSp>
        <p:nvGrpSpPr>
          <p:cNvPr id="23" name="Skupina 22">
            <a:extLst>
              <a:ext uri="{FF2B5EF4-FFF2-40B4-BE49-F238E27FC236}">
                <a16:creationId xmlns:a16="http://schemas.microsoft.com/office/drawing/2014/main" id="{8B549711-D2A4-498B-8BF0-1747C686B5B4}"/>
              </a:ext>
            </a:extLst>
          </p:cNvPr>
          <p:cNvGrpSpPr/>
          <p:nvPr/>
        </p:nvGrpSpPr>
        <p:grpSpPr>
          <a:xfrm rot="17950773">
            <a:off x="4478632" y="6252305"/>
            <a:ext cx="1190791" cy="1141046"/>
            <a:chOff x="1067573" y="4505414"/>
            <a:chExt cx="1190791" cy="1141046"/>
          </a:xfrm>
        </p:grpSpPr>
        <p:sp>
          <p:nvSpPr>
            <p:cNvPr id="24" name="Šipka: zahnutá nahoru 23">
              <a:extLst>
                <a:ext uri="{FF2B5EF4-FFF2-40B4-BE49-F238E27FC236}">
                  <a16:creationId xmlns:a16="http://schemas.microsoft.com/office/drawing/2014/main" id="{5D1E0CAE-6C24-427C-B6C3-EADFDA10F01E}"/>
                </a:ext>
              </a:extLst>
            </p:cNvPr>
            <p:cNvSpPr/>
            <p:nvPr/>
          </p:nvSpPr>
          <p:spPr>
            <a:xfrm rot="18637457">
              <a:off x="1285645" y="4805783"/>
              <a:ext cx="1141046" cy="540308"/>
            </a:xfrm>
            <a:prstGeom prst="curvedUpArrow">
              <a:avLst/>
            </a:prstGeom>
            <a:solidFill>
              <a:srgbClr val="0046A0"/>
            </a:solidFill>
            <a:ln>
              <a:solidFill>
                <a:srgbClr val="0046A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pic>
          <p:nvPicPr>
            <p:cNvPr id="25" name="Obrázek 24">
              <a:extLst>
                <a:ext uri="{FF2B5EF4-FFF2-40B4-BE49-F238E27FC236}">
                  <a16:creationId xmlns:a16="http://schemas.microsoft.com/office/drawing/2014/main" id="{39FB510B-9ECC-46C4-9CB3-2560867B74F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67573" y="4940370"/>
              <a:ext cx="1190791" cy="657317"/>
            </a:xfrm>
            <a:prstGeom prst="rect">
              <a:avLst/>
            </a:prstGeom>
          </p:spPr>
        </p:pic>
      </p:grpSp>
      <p:sp>
        <p:nvSpPr>
          <p:cNvPr id="20" name="Obdélník 19">
            <a:extLst>
              <a:ext uri="{FF2B5EF4-FFF2-40B4-BE49-F238E27FC236}">
                <a16:creationId xmlns:a16="http://schemas.microsoft.com/office/drawing/2014/main" id="{A7587D4B-45C1-42DA-A556-3E6A2B22F85C}"/>
              </a:ext>
            </a:extLst>
          </p:cNvPr>
          <p:cNvSpPr/>
          <p:nvPr/>
        </p:nvSpPr>
        <p:spPr>
          <a:xfrm>
            <a:off x="4133432" y="6416430"/>
            <a:ext cx="110322" cy="85970"/>
          </a:xfrm>
          <a:prstGeom prst="rect">
            <a:avLst/>
          </a:prstGeom>
          <a:solidFill>
            <a:srgbClr val="0046A0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Bublinový popisek: zahnutá čára s ohraničením a zvýrazněním 20">
            <a:extLst>
              <a:ext uri="{FF2B5EF4-FFF2-40B4-BE49-F238E27FC236}">
                <a16:creationId xmlns:a16="http://schemas.microsoft.com/office/drawing/2014/main" id="{102F7804-C161-46BA-9C54-F6772D22E0CD}"/>
              </a:ext>
            </a:extLst>
          </p:cNvPr>
          <p:cNvSpPr/>
          <p:nvPr/>
        </p:nvSpPr>
        <p:spPr>
          <a:xfrm flipH="1">
            <a:off x="1785809" y="4710530"/>
            <a:ext cx="5322275" cy="2065407"/>
          </a:xfrm>
          <a:prstGeom prst="accentBorderCallout2">
            <a:avLst>
              <a:gd name="adj1" fmla="val 18750"/>
              <a:gd name="adj2" fmla="val -8333"/>
              <a:gd name="adj3" fmla="val 18210"/>
              <a:gd name="adj4" fmla="val -16077"/>
              <a:gd name="adj5" fmla="val -139016"/>
              <a:gd name="adj6" fmla="val -24659"/>
            </a:avLst>
          </a:prstGeom>
          <a:noFill/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sz="1600" dirty="0" err="1">
                <a:solidFill>
                  <a:schemeClr val="tx1"/>
                </a:solidFill>
              </a:rPr>
              <a:t>You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will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find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your</a:t>
            </a:r>
            <a:r>
              <a:rPr lang="cs-CZ" sz="1600" dirty="0">
                <a:solidFill>
                  <a:schemeClr val="tx1"/>
                </a:solidFill>
              </a:rPr>
              <a:t> UIN in </a:t>
            </a:r>
            <a:r>
              <a:rPr lang="cs-CZ" sz="1600" dirty="0" err="1">
                <a:solidFill>
                  <a:schemeClr val="tx1"/>
                </a:solidFill>
              </a:rPr>
              <a:t>your</a:t>
            </a:r>
            <a:endParaRPr lang="cs-CZ" sz="1600" dirty="0">
              <a:solidFill>
                <a:schemeClr val="tx1"/>
              </a:solidFill>
            </a:endParaRPr>
          </a:p>
          <a:p>
            <a:r>
              <a:rPr lang="cs-CZ" sz="1600" dirty="0">
                <a:solidFill>
                  <a:schemeClr val="tx1"/>
                </a:solidFill>
              </a:rPr>
              <a:t>UIS → My </a:t>
            </a:r>
            <a:r>
              <a:rPr lang="cs-CZ" sz="1600" dirty="0" err="1">
                <a:solidFill>
                  <a:schemeClr val="tx1"/>
                </a:solidFill>
              </a:rPr>
              <a:t>College</a:t>
            </a:r>
            <a:r>
              <a:rPr lang="cs-CZ" sz="1600" dirty="0">
                <a:solidFill>
                  <a:schemeClr val="tx1"/>
                </a:solidFill>
              </a:rPr>
              <a:t> → Student</a:t>
            </a:r>
            <a:r>
              <a:rPr lang="en-US" sz="1600" dirty="0">
                <a:solidFill>
                  <a:schemeClr val="tx1"/>
                </a:solidFill>
              </a:rPr>
              <a:t>’</a:t>
            </a:r>
            <a:r>
              <a:rPr lang="cs-CZ" sz="1600" dirty="0">
                <a:solidFill>
                  <a:schemeClr val="tx1"/>
                </a:solidFill>
              </a:rPr>
              <a:t>s </a:t>
            </a:r>
            <a:r>
              <a:rPr lang="cs-CZ" sz="1600" dirty="0" err="1">
                <a:solidFill>
                  <a:schemeClr val="tx1"/>
                </a:solidFill>
              </a:rPr>
              <a:t>portal</a:t>
            </a:r>
            <a:r>
              <a:rPr lang="cs-CZ" sz="1600" dirty="0">
                <a:solidFill>
                  <a:schemeClr val="tx1"/>
                </a:solidFill>
              </a:rPr>
              <a:t> → Study </a:t>
            </a:r>
            <a:r>
              <a:rPr lang="cs-CZ" sz="1600" dirty="0" err="1">
                <a:solidFill>
                  <a:schemeClr val="tx1"/>
                </a:solidFill>
              </a:rPr>
              <a:t>details</a:t>
            </a:r>
            <a:endParaRPr lang="cs-CZ" sz="1600" dirty="0">
              <a:solidFill>
                <a:schemeClr val="tx1"/>
              </a:solidFill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6916D403-B571-4C6D-B799-89C110A614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239" y="1177464"/>
            <a:ext cx="8333582" cy="156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kupina 8">
            <a:extLst>
              <a:ext uri="{FF2B5EF4-FFF2-40B4-BE49-F238E27FC236}">
                <a16:creationId xmlns:a16="http://schemas.microsoft.com/office/drawing/2014/main" id="{9961C1A8-DAF4-420E-B97F-2A61BE58F8DC}"/>
              </a:ext>
            </a:extLst>
          </p:cNvPr>
          <p:cNvGrpSpPr/>
          <p:nvPr/>
        </p:nvGrpSpPr>
        <p:grpSpPr>
          <a:xfrm>
            <a:off x="576240" y="270613"/>
            <a:ext cx="7075023" cy="617191"/>
            <a:chOff x="8338535" y="2666023"/>
            <a:chExt cx="3545603" cy="311883"/>
          </a:xfrm>
        </p:grpSpPr>
        <p:sp>
          <p:nvSpPr>
            <p:cNvPr id="8" name="Obdélník: se zakulacenými rohy 7">
              <a:extLst>
                <a:ext uri="{FF2B5EF4-FFF2-40B4-BE49-F238E27FC236}">
                  <a16:creationId xmlns:a16="http://schemas.microsoft.com/office/drawing/2014/main" id="{819EF3E9-CF39-43F4-A048-03D04CC041F1}"/>
                </a:ext>
              </a:extLst>
            </p:cNvPr>
            <p:cNvSpPr/>
            <p:nvPr/>
          </p:nvSpPr>
          <p:spPr>
            <a:xfrm>
              <a:off x="8691049" y="2666023"/>
              <a:ext cx="3193089" cy="3118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0000"/>
              <a:r>
                <a:rPr lang="cs-CZ" dirty="0">
                  <a:solidFill>
                    <a:schemeClr val="tx1"/>
                  </a:solidFill>
                </a:rPr>
                <a:t>Fill </a:t>
              </a:r>
              <a:r>
                <a:rPr lang="cs-CZ" dirty="0" err="1">
                  <a:solidFill>
                    <a:schemeClr val="tx1"/>
                  </a:solidFill>
                </a:rPr>
                <a:t>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the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information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about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your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first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chosen</a:t>
              </a:r>
              <a:r>
                <a:rPr lang="cs-CZ" dirty="0">
                  <a:solidFill>
                    <a:schemeClr val="tx1"/>
                  </a:solidFill>
                </a:rPr>
                <a:t> university</a:t>
              </a:r>
            </a:p>
          </p:txBody>
        </p:sp>
        <p:sp>
          <p:nvSpPr>
            <p:cNvPr id="7" name="Obdélník: se zakulacenými rohy 6">
              <a:extLst>
                <a:ext uri="{FF2B5EF4-FFF2-40B4-BE49-F238E27FC236}">
                  <a16:creationId xmlns:a16="http://schemas.microsoft.com/office/drawing/2014/main" id="{3E01A06B-7A69-4B1C-BA97-67ED4ACD78A9}"/>
                </a:ext>
              </a:extLst>
            </p:cNvPr>
            <p:cNvSpPr/>
            <p:nvPr/>
          </p:nvSpPr>
          <p:spPr>
            <a:xfrm>
              <a:off x="8338535" y="2666023"/>
              <a:ext cx="453292" cy="311883"/>
            </a:xfrm>
            <a:prstGeom prst="roundRect">
              <a:avLst/>
            </a:prstGeom>
            <a:solidFill>
              <a:srgbClr val="0046A0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2</a:t>
              </a:r>
            </a:p>
          </p:txBody>
        </p:sp>
      </p:grpSp>
      <p:sp>
        <p:nvSpPr>
          <p:cNvPr id="33" name="Bublinový popisek: zahnutá čára s ohraničením a zvýrazněním 32">
            <a:extLst>
              <a:ext uri="{FF2B5EF4-FFF2-40B4-BE49-F238E27FC236}">
                <a16:creationId xmlns:a16="http://schemas.microsoft.com/office/drawing/2014/main" id="{2235F2B0-EDDC-469E-8AA4-C8D400069DF9}"/>
              </a:ext>
            </a:extLst>
          </p:cNvPr>
          <p:cNvSpPr/>
          <p:nvPr/>
        </p:nvSpPr>
        <p:spPr>
          <a:xfrm flipH="1">
            <a:off x="922208" y="2883335"/>
            <a:ext cx="4024925" cy="649219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0484"/>
              <a:gd name="adj6" fmla="val -28244"/>
            </a:avLst>
          </a:prstGeom>
          <a:noFill/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sz="1600" dirty="0" err="1">
                <a:solidFill>
                  <a:schemeClr val="tx1"/>
                </a:solidFill>
              </a:rPr>
              <a:t>You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will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find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Erasmus </a:t>
            </a:r>
            <a:r>
              <a:rPr lang="cs-CZ" sz="1600" dirty="0" err="1">
                <a:solidFill>
                  <a:schemeClr val="tx1"/>
                </a:solidFill>
              </a:rPr>
              <a:t>code</a:t>
            </a:r>
            <a:r>
              <a:rPr lang="cs-CZ" sz="1600" dirty="0">
                <a:solidFill>
                  <a:schemeClr val="tx1"/>
                </a:solidFill>
              </a:rPr>
              <a:t> in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excel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with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all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available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universities</a:t>
            </a:r>
            <a:r>
              <a:rPr lang="cs-CZ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1" name="Bublinový popisek: zahnutá čára s ohraničením a zvýrazněním 20">
            <a:extLst>
              <a:ext uri="{FF2B5EF4-FFF2-40B4-BE49-F238E27FC236}">
                <a16:creationId xmlns:a16="http://schemas.microsoft.com/office/drawing/2014/main" id="{102F7804-C161-46BA-9C54-F6772D22E0CD}"/>
              </a:ext>
            </a:extLst>
          </p:cNvPr>
          <p:cNvSpPr/>
          <p:nvPr/>
        </p:nvSpPr>
        <p:spPr>
          <a:xfrm flipH="1">
            <a:off x="2020270" y="3803097"/>
            <a:ext cx="5322275" cy="649219"/>
          </a:xfrm>
          <a:prstGeom prst="accentBorderCallout2">
            <a:avLst>
              <a:gd name="adj1" fmla="val 18750"/>
              <a:gd name="adj2" fmla="val -8333"/>
              <a:gd name="adj3" fmla="val 18210"/>
              <a:gd name="adj4" fmla="val -16077"/>
              <a:gd name="adj5" fmla="val -172476"/>
              <a:gd name="adj6" fmla="val -50797"/>
            </a:avLst>
          </a:prstGeom>
          <a:noFill/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cs-CZ" sz="1600" dirty="0">
                <a:solidFill>
                  <a:schemeClr val="tx1"/>
                </a:solidFill>
              </a:rPr>
              <a:t>Copy link </a:t>
            </a:r>
            <a:r>
              <a:rPr lang="cs-CZ" sz="1600" dirty="0" err="1">
                <a:solidFill>
                  <a:schemeClr val="tx1"/>
                </a:solidFill>
              </a:rPr>
              <a:t>of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their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course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catalogue</a:t>
            </a:r>
            <a:r>
              <a:rPr lang="cs-CZ" sz="1600" dirty="0">
                <a:solidFill>
                  <a:schemeClr val="tx1"/>
                </a:solidFill>
              </a:rPr>
              <a:t>. </a:t>
            </a:r>
            <a:r>
              <a:rPr lang="cs-CZ" sz="1600" dirty="0" err="1">
                <a:solidFill>
                  <a:schemeClr val="tx1"/>
                </a:solidFill>
              </a:rPr>
              <a:t>If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you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received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one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through</a:t>
            </a:r>
            <a:r>
              <a:rPr lang="cs-CZ" sz="1600" dirty="0">
                <a:solidFill>
                  <a:schemeClr val="tx1"/>
                </a:solidFill>
              </a:rPr>
              <a:t> email enter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university</a:t>
            </a:r>
            <a:r>
              <a:rPr lang="en-US" sz="1600" dirty="0">
                <a:solidFill>
                  <a:schemeClr val="tx1"/>
                </a:solidFill>
              </a:rPr>
              <a:t>’</a:t>
            </a:r>
            <a:r>
              <a:rPr lang="cs-CZ" sz="1600" dirty="0">
                <a:solidFill>
                  <a:schemeClr val="tx1"/>
                </a:solidFill>
              </a:rPr>
              <a:t>s </a:t>
            </a:r>
            <a:r>
              <a:rPr lang="cs-CZ" sz="1600" dirty="0" err="1">
                <a:solidFill>
                  <a:schemeClr val="tx1"/>
                </a:solidFill>
              </a:rPr>
              <a:t>official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website</a:t>
            </a:r>
            <a:r>
              <a:rPr lang="cs-CZ" sz="16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CE94173-277C-421F-BAA6-9363F8B775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31" y="1063186"/>
            <a:ext cx="11222016" cy="166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631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EBB1F0DC-1F1D-4D6D-9679-047D384863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2020" y="1069528"/>
            <a:ext cx="5196442" cy="4045134"/>
          </a:xfrm>
          <a:prstGeom prst="rect">
            <a:avLst/>
          </a:prstGeom>
        </p:spPr>
      </p:pic>
      <p:grpSp>
        <p:nvGrpSpPr>
          <p:cNvPr id="9" name="Skupina 8">
            <a:extLst>
              <a:ext uri="{FF2B5EF4-FFF2-40B4-BE49-F238E27FC236}">
                <a16:creationId xmlns:a16="http://schemas.microsoft.com/office/drawing/2014/main" id="{9961C1A8-DAF4-420E-B97F-2A61BE58F8DC}"/>
              </a:ext>
            </a:extLst>
          </p:cNvPr>
          <p:cNvGrpSpPr/>
          <p:nvPr/>
        </p:nvGrpSpPr>
        <p:grpSpPr>
          <a:xfrm>
            <a:off x="576239" y="270613"/>
            <a:ext cx="7457977" cy="617191"/>
            <a:chOff x="8338535" y="2666023"/>
            <a:chExt cx="3737518" cy="311883"/>
          </a:xfrm>
        </p:grpSpPr>
        <p:sp>
          <p:nvSpPr>
            <p:cNvPr id="8" name="Obdélník: se zakulacenými rohy 7">
              <a:extLst>
                <a:ext uri="{FF2B5EF4-FFF2-40B4-BE49-F238E27FC236}">
                  <a16:creationId xmlns:a16="http://schemas.microsoft.com/office/drawing/2014/main" id="{819EF3E9-CF39-43F4-A048-03D04CC041F1}"/>
                </a:ext>
              </a:extLst>
            </p:cNvPr>
            <p:cNvSpPr/>
            <p:nvPr/>
          </p:nvSpPr>
          <p:spPr>
            <a:xfrm>
              <a:off x="8691049" y="2666023"/>
              <a:ext cx="3385004" cy="3118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0000"/>
              <a:r>
                <a:rPr lang="cs-CZ" dirty="0">
                  <a:solidFill>
                    <a:schemeClr val="tx1"/>
                  </a:solidFill>
                </a:rPr>
                <a:t>Enter </a:t>
              </a:r>
              <a:r>
                <a:rPr lang="cs-CZ" dirty="0" err="1">
                  <a:solidFill>
                    <a:schemeClr val="tx1"/>
                  </a:solidFill>
                </a:rPr>
                <a:t>what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courses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you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would</a:t>
              </a:r>
              <a:r>
                <a:rPr lang="cs-CZ" dirty="0">
                  <a:solidFill>
                    <a:schemeClr val="tx1"/>
                  </a:solidFill>
                </a:rPr>
                <a:t> study </a:t>
              </a:r>
              <a:r>
                <a:rPr lang="cs-CZ" dirty="0" err="1">
                  <a:solidFill>
                    <a:schemeClr val="tx1"/>
                  </a:solidFill>
                </a:rPr>
                <a:t>there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into</a:t>
              </a:r>
              <a:r>
                <a:rPr lang="cs-CZ" dirty="0">
                  <a:solidFill>
                    <a:schemeClr val="tx1"/>
                  </a:solidFill>
                </a:rPr>
                <a:t> table A</a:t>
              </a:r>
            </a:p>
          </p:txBody>
        </p:sp>
        <p:sp>
          <p:nvSpPr>
            <p:cNvPr id="7" name="Obdélník: se zakulacenými rohy 6">
              <a:extLst>
                <a:ext uri="{FF2B5EF4-FFF2-40B4-BE49-F238E27FC236}">
                  <a16:creationId xmlns:a16="http://schemas.microsoft.com/office/drawing/2014/main" id="{3E01A06B-7A69-4B1C-BA97-67ED4ACD78A9}"/>
                </a:ext>
              </a:extLst>
            </p:cNvPr>
            <p:cNvSpPr/>
            <p:nvPr/>
          </p:nvSpPr>
          <p:spPr>
            <a:xfrm>
              <a:off x="8338535" y="2666023"/>
              <a:ext cx="453292" cy="311883"/>
            </a:xfrm>
            <a:prstGeom prst="roundRect">
              <a:avLst/>
            </a:prstGeom>
            <a:solidFill>
              <a:srgbClr val="0046A0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3</a:t>
              </a:r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EEFE78BD-E30B-40FE-9BE2-FD969859111F}"/>
              </a:ext>
            </a:extLst>
          </p:cNvPr>
          <p:cNvSpPr/>
          <p:nvPr/>
        </p:nvSpPr>
        <p:spPr>
          <a:xfrm>
            <a:off x="576239" y="1289537"/>
            <a:ext cx="6325781" cy="5048739"/>
          </a:xfrm>
          <a:prstGeom prst="roundRect">
            <a:avLst/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 err="1">
                <a:solidFill>
                  <a:schemeClr val="tx1"/>
                </a:solidFill>
              </a:rPr>
              <a:t>Find</a:t>
            </a:r>
            <a:r>
              <a:rPr lang="en-US" sz="1600" dirty="0">
                <a:solidFill>
                  <a:schemeClr val="tx1"/>
                </a:solidFill>
              </a:rPr>
              <a:t> the course catalogue of your chosen institution </a:t>
            </a:r>
            <a:r>
              <a:rPr lang="cs-CZ" sz="1600" dirty="0">
                <a:solidFill>
                  <a:schemeClr val="tx1"/>
                </a:solidFill>
              </a:rPr>
              <a:t>(</a:t>
            </a:r>
            <a:r>
              <a:rPr lang="cs-CZ" sz="1600" dirty="0" err="1">
                <a:solidFill>
                  <a:schemeClr val="tx1"/>
                </a:solidFill>
              </a:rPr>
              <a:t>google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name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of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the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institution</a:t>
            </a:r>
            <a:r>
              <a:rPr lang="cs-CZ" sz="1600" dirty="0">
                <a:solidFill>
                  <a:schemeClr val="tx1"/>
                </a:solidFill>
              </a:rPr>
              <a:t> + „</a:t>
            </a:r>
            <a:r>
              <a:rPr lang="cs-CZ" sz="1600" dirty="0" err="1">
                <a:solidFill>
                  <a:schemeClr val="tx1"/>
                </a:solidFill>
              </a:rPr>
              <a:t>course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catalogue</a:t>
            </a:r>
            <a:r>
              <a:rPr lang="cs-CZ" sz="1600" dirty="0">
                <a:solidFill>
                  <a:schemeClr val="tx1"/>
                </a:solidFill>
              </a:rPr>
              <a:t>“ </a:t>
            </a:r>
            <a:r>
              <a:rPr lang="en-US" sz="1600" dirty="0">
                <a:solidFill>
                  <a:schemeClr val="tx1"/>
                </a:solidFill>
              </a:rPr>
              <a:t>and select courses you would like to study there.</a:t>
            </a:r>
          </a:p>
          <a:p>
            <a:r>
              <a:rPr lang="en-US" sz="1600" b="1" dirty="0">
                <a:solidFill>
                  <a:schemeClr val="tx1"/>
                </a:solidFill>
              </a:rPr>
              <a:t>Requirements:</a:t>
            </a:r>
            <a:endParaRPr lang="en-US" sz="16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The selected courses must be relevant to your field of study.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You cannot choose any course you have already completed at MENDELU.</a:t>
            </a:r>
            <a:endParaRPr lang="cs-CZ" sz="1600" dirty="0">
              <a:solidFill>
                <a:schemeClr val="tx1"/>
              </a:solidFill>
            </a:endParaRPr>
          </a:p>
          <a:p>
            <a:endParaRPr lang="en-US" sz="1600" dirty="0">
              <a:solidFill>
                <a:schemeClr val="tx1"/>
              </a:solidFill>
            </a:endParaRPr>
          </a:p>
          <a:p>
            <a:r>
              <a:rPr lang="cs-CZ" sz="1600" b="1" dirty="0">
                <a:solidFill>
                  <a:schemeClr val="tx1"/>
                </a:solidFill>
              </a:rPr>
              <a:t>Fill </a:t>
            </a:r>
            <a:r>
              <a:rPr lang="cs-CZ" sz="1600" b="1" dirty="0" err="1">
                <a:solidFill>
                  <a:schemeClr val="tx1"/>
                </a:solidFill>
              </a:rPr>
              <a:t>out</a:t>
            </a:r>
            <a:r>
              <a:rPr lang="cs-CZ" sz="1600" b="1" dirty="0">
                <a:solidFill>
                  <a:schemeClr val="tx1"/>
                </a:solidFill>
              </a:rPr>
              <a:t> table A:</a:t>
            </a:r>
          </a:p>
          <a:p>
            <a:r>
              <a:rPr lang="en-US" sz="1600" dirty="0">
                <a:solidFill>
                  <a:schemeClr val="tx1"/>
                </a:solidFill>
              </a:rPr>
              <a:t>For each course, provide the following details: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Course code (if available)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Course name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Number of credits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You must </a:t>
            </a:r>
            <a:r>
              <a:rPr lang="cs-CZ" sz="1600" dirty="0" err="1">
                <a:solidFill>
                  <a:schemeClr val="tx1"/>
                </a:solidFill>
              </a:rPr>
              <a:t>select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courses totaling </a:t>
            </a:r>
            <a:r>
              <a:rPr lang="en-US" sz="1600" b="1" dirty="0">
                <a:solidFill>
                  <a:schemeClr val="tx1"/>
                </a:solidFill>
              </a:rPr>
              <a:t>at least 18 credits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26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ázek 17">
            <a:extLst>
              <a:ext uri="{FF2B5EF4-FFF2-40B4-BE49-F238E27FC236}">
                <a16:creationId xmlns:a16="http://schemas.microsoft.com/office/drawing/2014/main" id="{A2CB0AE5-60EE-4548-B5F9-578A2E28A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1097" y="1046082"/>
            <a:ext cx="5196442" cy="4045134"/>
          </a:xfrm>
          <a:prstGeom prst="rect">
            <a:avLst/>
          </a:prstGeom>
        </p:spPr>
      </p:pic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id="{593CBAD6-7B05-456E-96F1-5A8EACB86717}"/>
              </a:ext>
            </a:extLst>
          </p:cNvPr>
          <p:cNvSpPr/>
          <p:nvPr/>
        </p:nvSpPr>
        <p:spPr>
          <a:xfrm>
            <a:off x="727610" y="4837723"/>
            <a:ext cx="6214798" cy="1247344"/>
          </a:xfrm>
          <a:prstGeom prst="roundRect">
            <a:avLst/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You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can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find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your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MENDELU study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plan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your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UIS → Student</a:t>
            </a:r>
            <a:r>
              <a:rPr lang="en-US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’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s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portal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→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Plan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progress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check</a:t>
            </a:r>
            <a:endParaRPr lang="cs-CZ" altLang="cs-CZ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Even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courses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from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your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future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specialization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can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be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recognized</a:t>
            </a:r>
            <a:endParaRPr lang="cs-CZ" altLang="cs-CZ" sz="16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9961C1A8-DAF4-420E-B97F-2A61BE58F8DC}"/>
              </a:ext>
            </a:extLst>
          </p:cNvPr>
          <p:cNvGrpSpPr/>
          <p:nvPr/>
        </p:nvGrpSpPr>
        <p:grpSpPr>
          <a:xfrm>
            <a:off x="576239" y="270613"/>
            <a:ext cx="7457977" cy="617191"/>
            <a:chOff x="8338535" y="2666023"/>
            <a:chExt cx="3737518" cy="311883"/>
          </a:xfrm>
        </p:grpSpPr>
        <p:sp>
          <p:nvSpPr>
            <p:cNvPr id="8" name="Obdélník: se zakulacenými rohy 7">
              <a:extLst>
                <a:ext uri="{FF2B5EF4-FFF2-40B4-BE49-F238E27FC236}">
                  <a16:creationId xmlns:a16="http://schemas.microsoft.com/office/drawing/2014/main" id="{819EF3E9-CF39-43F4-A048-03D04CC041F1}"/>
                </a:ext>
              </a:extLst>
            </p:cNvPr>
            <p:cNvSpPr/>
            <p:nvPr/>
          </p:nvSpPr>
          <p:spPr>
            <a:xfrm>
              <a:off x="8691049" y="2666023"/>
              <a:ext cx="3385004" cy="3118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0000"/>
              <a:r>
                <a:rPr lang="cs-CZ" dirty="0">
                  <a:solidFill>
                    <a:schemeClr val="tx1"/>
                  </a:solidFill>
                </a:rPr>
                <a:t>Enter </a:t>
              </a:r>
              <a:r>
                <a:rPr lang="cs-CZ" dirty="0" err="1">
                  <a:solidFill>
                    <a:schemeClr val="tx1"/>
                  </a:solidFill>
                </a:rPr>
                <a:t>how</a:t>
              </a:r>
              <a:r>
                <a:rPr lang="cs-CZ" dirty="0">
                  <a:solidFill>
                    <a:schemeClr val="tx1"/>
                  </a:solidFill>
                </a:rPr>
                <a:t> these </a:t>
              </a:r>
              <a:r>
                <a:rPr lang="cs-CZ" dirty="0" err="1">
                  <a:solidFill>
                    <a:schemeClr val="tx1"/>
                  </a:solidFill>
                </a:rPr>
                <a:t>courses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should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be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recognized</a:t>
              </a:r>
              <a:r>
                <a:rPr lang="cs-CZ" dirty="0">
                  <a:solidFill>
                    <a:schemeClr val="tx1"/>
                  </a:solidFill>
                </a:rPr>
                <a:t> </a:t>
              </a:r>
              <a:r>
                <a:rPr lang="cs-CZ" dirty="0" err="1">
                  <a:solidFill>
                    <a:schemeClr val="tx1"/>
                  </a:solidFill>
                </a:rPr>
                <a:t>into</a:t>
              </a:r>
              <a:r>
                <a:rPr lang="cs-CZ" dirty="0">
                  <a:solidFill>
                    <a:schemeClr val="tx1"/>
                  </a:solidFill>
                </a:rPr>
                <a:t> table B</a:t>
              </a:r>
            </a:p>
          </p:txBody>
        </p:sp>
        <p:sp>
          <p:nvSpPr>
            <p:cNvPr id="7" name="Obdélník: se zakulacenými rohy 6">
              <a:extLst>
                <a:ext uri="{FF2B5EF4-FFF2-40B4-BE49-F238E27FC236}">
                  <a16:creationId xmlns:a16="http://schemas.microsoft.com/office/drawing/2014/main" id="{3E01A06B-7A69-4B1C-BA97-67ED4ACD78A9}"/>
                </a:ext>
              </a:extLst>
            </p:cNvPr>
            <p:cNvSpPr/>
            <p:nvPr/>
          </p:nvSpPr>
          <p:spPr>
            <a:xfrm>
              <a:off x="8338535" y="2666023"/>
              <a:ext cx="453292" cy="311883"/>
            </a:xfrm>
            <a:prstGeom prst="roundRect">
              <a:avLst/>
            </a:prstGeom>
            <a:solidFill>
              <a:srgbClr val="0046A0"/>
            </a:solidFill>
            <a:ln>
              <a:solidFill>
                <a:srgbClr val="004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4</a:t>
              </a:r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EEFE78BD-E30B-40FE-9BE2-FD969859111F}"/>
              </a:ext>
            </a:extLst>
          </p:cNvPr>
          <p:cNvSpPr/>
          <p:nvPr/>
        </p:nvSpPr>
        <p:spPr>
          <a:xfrm>
            <a:off x="576239" y="1046082"/>
            <a:ext cx="5708366" cy="3557180"/>
          </a:xfrm>
          <a:prstGeom prst="roundRect">
            <a:avLst/>
          </a:prstGeom>
          <a:solidFill>
            <a:schemeClr val="bg1"/>
          </a:solidFill>
          <a:ln>
            <a:solidFill>
              <a:srgbClr val="004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If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a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course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at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the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host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institution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is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similar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to a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course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your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MENDELU study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plan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you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may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choose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to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have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it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recognized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as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that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course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. In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this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case,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you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will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not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need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to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complete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the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MENDELU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course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again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If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you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cannot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find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a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similar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course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your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study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plan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you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will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select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to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have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it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recognized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as </a:t>
            </a:r>
            <a:r>
              <a:rPr lang="cs-CZ" altLang="cs-CZ" sz="1600" b="1" dirty="0">
                <a:solidFill>
                  <a:schemeClr val="tx1"/>
                </a:solidFill>
                <a:latin typeface="Arial" panose="020B0604020202020204" pitchFamily="34" charset="0"/>
              </a:rPr>
              <a:t>EXA-UP0x </a:t>
            </a:r>
            <a:r>
              <a:rPr lang="cs-CZ" altLang="cs-CZ" sz="1600" b="1" dirty="0" err="1">
                <a:solidFill>
                  <a:schemeClr val="tx1"/>
                </a:solidFill>
                <a:latin typeface="Arial" panose="020B0604020202020204" pitchFamily="34" charset="0"/>
              </a:rPr>
              <a:t>Recognized</a:t>
            </a:r>
            <a:r>
              <a:rPr lang="cs-CZ" altLang="cs-CZ" sz="1600" b="1" dirty="0">
                <a:solidFill>
                  <a:schemeClr val="tx1"/>
                </a:solidFill>
                <a:latin typeface="Arial" panose="020B0604020202020204" pitchFamily="34" charset="0"/>
              </a:rPr>
              <a:t> International Mobility </a:t>
            </a:r>
            <a:r>
              <a:rPr lang="cs-CZ" altLang="cs-CZ" sz="1600" b="1" dirty="0" err="1">
                <a:solidFill>
                  <a:schemeClr val="tx1"/>
                </a:solidFill>
                <a:latin typeface="Arial" panose="020B0604020202020204" pitchFamily="34" charset="0"/>
              </a:rPr>
              <a:t>Course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The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total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credits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both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tables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(host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institution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courses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and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recognized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MENDELU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courses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) </a:t>
            </a:r>
            <a:r>
              <a:rPr lang="cs-CZ" altLang="cs-CZ" sz="1600" b="1" dirty="0" err="1">
                <a:solidFill>
                  <a:schemeClr val="tx1"/>
                </a:solidFill>
                <a:latin typeface="Arial" panose="020B0604020202020204" pitchFamily="34" charset="0"/>
              </a:rPr>
              <a:t>must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be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600" b="1" dirty="0" err="1">
                <a:solidFill>
                  <a:schemeClr val="tx1"/>
                </a:solidFill>
                <a:latin typeface="Arial" panose="020B0604020202020204" pitchFamily="34" charset="0"/>
              </a:rPr>
              <a:t>equal</a:t>
            </a:r>
            <a:r>
              <a:rPr lang="cs-CZ" altLang="cs-CZ" sz="1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3635016"/>
      </p:ext>
    </p:extLst>
  </p:cSld>
  <p:clrMapOvr>
    <a:masterClrMapping/>
  </p:clrMapOvr>
</p:sld>
</file>

<file path=ppt/theme/theme1.xml><?xml version="1.0" encoding="utf-8"?>
<a:theme xmlns:a="http://schemas.openxmlformats.org/drawingml/2006/main" name="MENDELU">
  <a:themeElements>
    <a:clrScheme name="MENDELU">
      <a:dk1>
        <a:srgbClr val="000000"/>
      </a:dk1>
      <a:lt1>
        <a:srgbClr val="FFFFFF"/>
      </a:lt1>
      <a:dk2>
        <a:srgbClr val="78BE14"/>
      </a:dk2>
      <a:lt2>
        <a:srgbClr val="7F7F7F"/>
      </a:lt2>
      <a:accent1>
        <a:srgbClr val="CE9700"/>
      </a:accent1>
      <a:accent2>
        <a:srgbClr val="0A5028"/>
      </a:accent2>
      <a:accent3>
        <a:srgbClr val="8C0A00"/>
      </a:accent3>
      <a:accent4>
        <a:srgbClr val="0046A0"/>
      </a:accent4>
      <a:accent5>
        <a:srgbClr val="AA006E"/>
      </a:accent5>
      <a:accent6>
        <a:srgbClr val="00AAB4"/>
      </a:accent6>
      <a:hlink>
        <a:srgbClr val="7F7F7F"/>
      </a:hlink>
      <a:folHlink>
        <a:srgbClr val="BFBFBF"/>
      </a:folHlink>
    </a:clrScheme>
    <a:fontScheme name="Vlastní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4" id="{A8B9DDBE-A27D-45D4-913D-109432878182}" vid="{633CBACA-7D48-43A2-B048-BE89921AD2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sablona_prezentace_PEF_eng_new</Template>
  <TotalTime>595</TotalTime>
  <Words>325</Words>
  <Application>Microsoft Office PowerPoint</Application>
  <PresentationFormat>Širokoúhlá obrazovka</PresentationFormat>
  <Paragraphs>30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7" baseType="lpstr">
      <vt:lpstr>Arial</vt:lpstr>
      <vt:lpstr>MENDELU</vt:lpstr>
      <vt:lpstr>Guide for the Learning agreement proposal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for the Traineeship agreement</dc:title>
  <dc:creator>Anna Zavadilová</dc:creator>
  <cp:lastModifiedBy>Anna Zavadilová</cp:lastModifiedBy>
  <cp:revision>22</cp:revision>
  <cp:lastPrinted>2025-12-01T11:07:54Z</cp:lastPrinted>
  <dcterms:created xsi:type="dcterms:W3CDTF">2025-10-23T11:03:14Z</dcterms:created>
  <dcterms:modified xsi:type="dcterms:W3CDTF">2025-12-01T11:14:25Z</dcterms:modified>
</cp:coreProperties>
</file>