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34"/>
  </p:notesMasterIdLst>
  <p:sldIdLst>
    <p:sldId id="256" r:id="rId6"/>
    <p:sldId id="289" r:id="rId7"/>
    <p:sldId id="333" r:id="rId8"/>
    <p:sldId id="340" r:id="rId9"/>
    <p:sldId id="292" r:id="rId10"/>
    <p:sldId id="342" r:id="rId11"/>
    <p:sldId id="338" r:id="rId12"/>
    <p:sldId id="326" r:id="rId13"/>
    <p:sldId id="323" r:id="rId14"/>
    <p:sldId id="258" r:id="rId15"/>
    <p:sldId id="343" r:id="rId16"/>
    <p:sldId id="348" r:id="rId17"/>
    <p:sldId id="263" r:id="rId18"/>
    <p:sldId id="353" r:id="rId19"/>
    <p:sldId id="293" r:id="rId20"/>
    <p:sldId id="352" r:id="rId21"/>
    <p:sldId id="269" r:id="rId22"/>
    <p:sldId id="335" r:id="rId23"/>
    <p:sldId id="271" r:id="rId24"/>
    <p:sldId id="350" r:id="rId25"/>
    <p:sldId id="264" r:id="rId26"/>
    <p:sldId id="265" r:id="rId27"/>
    <p:sldId id="345" r:id="rId28"/>
    <p:sldId id="346" r:id="rId29"/>
    <p:sldId id="336" r:id="rId30"/>
    <p:sldId id="311" r:id="rId31"/>
    <p:sldId id="347" r:id="rId32"/>
    <p:sldId id="310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  <a:srgbClr val="F8F8F8"/>
    <a:srgbClr val="0046A0"/>
    <a:srgbClr val="00AAB4"/>
    <a:srgbClr val="AA0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EA280-42DA-E53B-B322-034BD3CB9F03}" v="109" dt="2024-07-03T09:08:18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14B1D-42D9-4B34-B1A6-B76ACD599882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B532B-27E2-4138-806F-7D3F9B4A29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85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Elbasan “Aleksander Xhuvani”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Albania</a:t>
            </a:r>
            <a:endParaRPr lang="cs-CZ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Kazguu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JSC -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Kazakhstan</a:t>
            </a:r>
            <a:endParaRPr lang="cs-CZ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Business -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Kazakhstan</a:t>
            </a:r>
            <a:endParaRPr lang="cs-CZ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Dongguan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-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</a:t>
            </a:r>
            <a:endParaRPr lang="cs-CZ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- USA</a:t>
            </a:r>
          </a:p>
          <a:p>
            <a:pPr rtl="0" eaLnBrk="1" fontAlgn="ctr" latinLnBrk="0" hangingPunct="1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Asia and the Pacific</a:t>
            </a:r>
            <a:r>
              <a:rPr lang="cs-CZ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cs-CZ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Philippines</a:t>
            </a:r>
            <a:endParaRPr lang="cs-CZ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B532B-27E2-4138-806F-7D3F9B4A29E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94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B532B-27E2-4138-806F-7D3F9B4A29E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08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1C1C1C"/>
                </a:solidFill>
                <a:effectLst/>
                <a:latin typeface="Pepi"/>
              </a:rPr>
              <a:t>At Faculty of Business and Economics we cooperate with universities, secondary schools, research institutions and private companies in the Czech Republic and abroad. Long-term important partnerships </a:t>
            </a:r>
            <a:r>
              <a:rPr lang="en-US" b="0" i="0" err="1">
                <a:solidFill>
                  <a:srgbClr val="1C1C1C"/>
                </a:solidFill>
                <a:effectLst/>
                <a:latin typeface="Pepi"/>
              </a:rPr>
              <a:t>inlcudes</a:t>
            </a:r>
            <a:r>
              <a:rPr lang="en-US" b="0" i="0">
                <a:solidFill>
                  <a:srgbClr val="1C1C1C"/>
                </a:solidFill>
                <a:effectLst/>
                <a:latin typeface="Pepi"/>
              </a:rPr>
              <a:t> cooperation in teaching, thesis topics, science and research.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B532B-27E2-4138-806F-7D3F9B4A29E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5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31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60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3" y="1200150"/>
            <a:ext cx="5191128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2"/>
          <p:cNvSpPr>
            <a:spLocks noGrp="1"/>
          </p:cNvSpPr>
          <p:nvPr>
            <p:ph sz="half" idx="15"/>
          </p:nvPr>
        </p:nvSpPr>
        <p:spPr>
          <a:xfrm>
            <a:off x="6305550" y="1200149"/>
            <a:ext cx="5407025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63854C-128B-4E99-B5CB-B902459DFC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58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2675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1D163-4EEA-4CF6-BAAF-A17B63BD9F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23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67CC4D-AE22-43A8-952E-BC3DE2974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8" y="5897563"/>
            <a:ext cx="17319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2853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733FB7-803A-4B55-9F7C-44E55607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891213"/>
            <a:ext cx="11445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976ADE1-75D4-4E68-8785-1B622E801C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63BBEFA-7FD2-47A9-A499-7B4BB8C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E85540-0C49-4AC7-8240-9D22C7FD75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32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5527675"/>
            <a:ext cx="18065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601913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F002007-48E0-4AD4-9809-06B5967FB8E8}" type="datetimeFigureOut">
              <a:rPr lang="cs-CZ"/>
              <a:pPr>
                <a:defRPr/>
              </a:pPr>
              <a:t>03.07.2024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18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519738"/>
            <a:ext cx="1824038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565400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EBF79EC-14E0-4278-B200-B49A4CF50B52}" type="datetimeFigureOut">
              <a:rPr lang="cs-CZ"/>
              <a:pPr>
                <a:defRPr/>
              </a:pPr>
              <a:t>03.07.2024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179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28300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891213"/>
            <a:ext cx="11445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235AB4-68E5-4796-AFD9-40CC533CE4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4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68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2675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1D163-4EEA-4CF6-BAAF-A17B63BD9F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292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826752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BE1A0B-088A-463E-A0E9-707559D1D0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42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826750" cy="4989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7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8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01D67A8-E53D-44AA-A59C-504B0FBF46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0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820026" y="1169987"/>
            <a:ext cx="3892550" cy="4659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1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8CF6B87-4607-43FA-AD31-AF0AA8F9FE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525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3" y="1200150"/>
            <a:ext cx="5191128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2"/>
          <p:cNvSpPr>
            <a:spLocks noGrp="1"/>
          </p:cNvSpPr>
          <p:nvPr>
            <p:ph sz="half" idx="15"/>
          </p:nvPr>
        </p:nvSpPr>
        <p:spPr>
          <a:xfrm>
            <a:off x="6305550" y="1200149"/>
            <a:ext cx="5407025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63854C-128B-4E99-B5CB-B902459DFC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246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1" y="1702857"/>
            <a:ext cx="5305430" cy="82391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85821" y="2526771"/>
            <a:ext cx="5305430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1600" y="1702859"/>
            <a:ext cx="5260975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obsah 3"/>
          <p:cNvSpPr>
            <a:spLocks noGrp="1"/>
          </p:cNvSpPr>
          <p:nvPr>
            <p:ph sz="half" idx="15"/>
          </p:nvPr>
        </p:nvSpPr>
        <p:spPr>
          <a:xfrm>
            <a:off x="6451600" y="2526771"/>
            <a:ext cx="5260976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DA4486-2DC6-45AE-B0A2-63FAF800D5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510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0"/>
            <a:ext cx="5410200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524624" y="1447800"/>
            <a:ext cx="5295899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C2566BC-579E-4A39-9203-D602C6A500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836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4253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25384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905500"/>
            <a:ext cx="1438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6" y="1343025"/>
            <a:ext cx="4902200" cy="2200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29039"/>
            <a:ext cx="3876676" cy="2081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826751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7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8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CF39480-14D7-47F1-A35C-B37B0C96CC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78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40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5532438"/>
            <a:ext cx="18065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934700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5223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66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30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53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5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31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99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425EA-5A80-400D-ADE2-6CB1DEC53334}" type="datetimeFigureOut">
              <a:rPr lang="cs-CZ" smtClean="0"/>
              <a:t>03.07.2024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B010C-30BC-4AD8-BFC2-A2C822FC9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5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11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jpe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sv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jpe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0.png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hyperlink" Target="https://www.youtube.com/watch?v=9kal6NSc_Nc&amp;ab_channel=%23brnoregion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4163" r="41906" b="25716"/>
          <a:stretch/>
        </p:blipFill>
        <p:spPr>
          <a:xfrm>
            <a:off x="414086" y="204742"/>
            <a:ext cx="6448514" cy="6448512"/>
          </a:xfrm>
          <a:prstGeom prst="ellipse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06589" y="1951671"/>
            <a:ext cx="43713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200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Mendel </a:t>
            </a:r>
          </a:p>
          <a:p>
            <a:r>
              <a:rPr lang="cs-CZ" sz="6200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University </a:t>
            </a:r>
          </a:p>
          <a:p>
            <a:r>
              <a:rPr lang="cs-CZ" sz="6200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in Brno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26B519-FA9D-44D6-B81F-5C75C6C83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69" y="5832591"/>
            <a:ext cx="1363145" cy="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7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5469435" y="655659"/>
            <a:ext cx="6598907" cy="6191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i="0" u="none" strike="noStrike" kern="1200" cap="none" spc="0" normalizeH="0" noProof="0">
                <a:ln>
                  <a:noFill/>
                </a:ln>
                <a:solidFill>
                  <a:srgbClr val="78BE14"/>
                </a:solidFill>
                <a:effectLst/>
                <a:uLnTx/>
                <a:uFillTx/>
                <a:latin typeface="Pepi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Mendel University in Brno</a:t>
            </a:r>
            <a:endParaRPr kumimoji="0" lang="cs-CZ" altLang="cs-CZ" sz="4000" i="0" u="none" strike="noStrike" kern="1200" cap="none" spc="0" normalizeH="0" noProof="0">
              <a:ln>
                <a:noFill/>
              </a:ln>
              <a:solidFill>
                <a:srgbClr val="78BE14"/>
              </a:solidFill>
              <a:effectLst/>
              <a:uLnTx/>
              <a:uFillTx/>
              <a:latin typeface="Pepi"/>
            </a:endParaRPr>
          </a:p>
        </p:txBody>
      </p:sp>
      <p:pic>
        <p:nvPicPr>
          <p:cNvPr id="5" name="Grafický objekt 9" descr="Třída">
            <a:extLst>
              <a:ext uri="{FF2B5EF4-FFF2-40B4-BE49-F238E27FC236}">
                <a16:creationId xmlns:a16="http://schemas.microsoft.com/office/drawing/2014/main" id="{D36361A4-7F37-4E6E-9590-85BC3AF77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7542" y="1702119"/>
            <a:ext cx="532623" cy="532623"/>
          </a:xfrm>
          <a:prstGeom prst="rect">
            <a:avLst/>
          </a:prstGeom>
        </p:spPr>
      </p:pic>
      <p:pic>
        <p:nvPicPr>
          <p:cNvPr id="6" name="Grafický objekt 10" descr="Připojení">
            <a:extLst>
              <a:ext uri="{FF2B5EF4-FFF2-40B4-BE49-F238E27FC236}">
                <a16:creationId xmlns:a16="http://schemas.microsoft.com/office/drawing/2014/main" id="{F47165A8-5D9E-4A00-A9FD-E9514C7A4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7878" y="2536262"/>
            <a:ext cx="574820" cy="574820"/>
          </a:xfrm>
          <a:prstGeom prst="rect">
            <a:avLst/>
          </a:prstGeom>
        </p:spPr>
      </p:pic>
      <p:pic>
        <p:nvPicPr>
          <p:cNvPr id="7" name="Grafický objekt 11" descr="Školák se souvislou výplní">
            <a:extLst>
              <a:ext uri="{FF2B5EF4-FFF2-40B4-BE49-F238E27FC236}">
                <a16:creationId xmlns:a16="http://schemas.microsoft.com/office/drawing/2014/main" id="{ED95A9EA-A12B-41FC-9D70-A520D68BC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7878" y="3343742"/>
            <a:ext cx="574820" cy="574820"/>
          </a:xfrm>
          <a:prstGeom prst="rect">
            <a:avLst/>
          </a:prstGeom>
        </p:spPr>
      </p:pic>
      <p:pic>
        <p:nvPicPr>
          <p:cNvPr id="8" name="Grafický objekt 12" descr="Na zdraví">
            <a:extLst>
              <a:ext uri="{FF2B5EF4-FFF2-40B4-BE49-F238E27FC236}">
                <a16:creationId xmlns:a16="http://schemas.microsoft.com/office/drawing/2014/main" id="{34F1CEF2-337C-4DE3-B693-9BCD8F94A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2292" y="4243333"/>
            <a:ext cx="437873" cy="437873"/>
          </a:xfrm>
          <a:prstGeom prst="rect">
            <a:avLst/>
          </a:prstGeom>
        </p:spPr>
      </p:pic>
      <p:pic>
        <p:nvPicPr>
          <p:cNvPr id="9" name="Grafický objekt 13" descr="Pivo">
            <a:extLst>
              <a:ext uri="{FF2B5EF4-FFF2-40B4-BE49-F238E27FC236}">
                <a16:creationId xmlns:a16="http://schemas.microsoft.com/office/drawing/2014/main" id="{179BFA84-0EBF-44AA-974C-D629B140CB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2292" y="5005977"/>
            <a:ext cx="485248" cy="4852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452557" y="1766883"/>
            <a:ext cx="3578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>
                <a:latin typeface="Pepi"/>
                <a:cs typeface="Arial" panose="020B0604020202020204" pitchFamily="34" charset="0"/>
              </a:rPr>
              <a:t>M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ore</a:t>
            </a:r>
            <a:r>
              <a:rPr lang="cs-CZ" sz="2000">
                <a:latin typeface="Pepi"/>
                <a:cs typeface="Arial" panose="020B0604020202020204" pitchFamily="34" charset="0"/>
              </a:rPr>
              <a:t>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than</a:t>
            </a:r>
            <a:r>
              <a:rPr lang="cs-CZ" sz="2000">
                <a:latin typeface="Pepi"/>
                <a:cs typeface="Arial" panose="020B0604020202020204" pitchFamily="34" charset="0"/>
              </a:rPr>
              <a:t> 100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years</a:t>
            </a:r>
            <a:r>
              <a:rPr lang="cs-CZ" sz="2000">
                <a:latin typeface="Pepi"/>
                <a:cs typeface="Arial" panose="020B0604020202020204" pitchFamily="34" charset="0"/>
              </a:rPr>
              <a:t> of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tradition</a:t>
            </a:r>
            <a:endParaRPr lang="cs-CZ" sz="2000">
              <a:latin typeface="Pepi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461183" y="2570766"/>
            <a:ext cx="4466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Pepi"/>
                <a:cs typeface="Arial" panose="020B0604020202020204" pitchFamily="34" charset="0"/>
              </a:rPr>
              <a:t>5 faculties + Institute of Lifelong Learning</a:t>
            </a:r>
            <a:endParaRPr lang="cs-CZ" sz="2000">
              <a:latin typeface="Pepi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52557" y="3398211"/>
            <a:ext cx="363278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Pepi"/>
                <a:cs typeface="Arial"/>
              </a:rPr>
              <a:t>9000 students, 19% international</a:t>
            </a:r>
            <a:endParaRPr lang="cs-CZ" sz="2000">
              <a:latin typeface="Pepi"/>
              <a:cs typeface="Arial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452557" y="4179640"/>
            <a:ext cx="2999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err="1">
                <a:latin typeface="Pepi"/>
                <a:cs typeface="Arial" panose="020B0604020202020204" pitchFamily="34" charset="0"/>
              </a:rPr>
              <a:t>We</a:t>
            </a:r>
            <a:r>
              <a:rPr lang="cs-CZ" sz="2000">
                <a:latin typeface="Pepi"/>
                <a:cs typeface="Arial" panose="020B0604020202020204" pitchFamily="34" charset="0"/>
              </a:rPr>
              <a:t> link study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with</a:t>
            </a:r>
            <a:r>
              <a:rPr lang="cs-CZ" sz="2000">
                <a:latin typeface="Pepi"/>
                <a:cs typeface="Arial" panose="020B0604020202020204" pitchFamily="34" charset="0"/>
              </a:rPr>
              <a:t>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practice</a:t>
            </a:r>
            <a:endParaRPr lang="cs-CZ" sz="2000">
              <a:latin typeface="Pepi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452557" y="5005977"/>
            <a:ext cx="5308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>
                <a:latin typeface="Pepi"/>
                <a:cs typeface="Arial" panose="020B0604020202020204" pitchFamily="34" charset="0"/>
              </a:rPr>
              <a:t>I</a:t>
            </a:r>
            <a:r>
              <a:rPr lang="en-US" sz="2000">
                <a:latin typeface="Pepi"/>
                <a:cs typeface="Arial" panose="020B0604020202020204" pitchFamily="34" charset="0"/>
              </a:rPr>
              <a:t>t's not just about studying</a:t>
            </a:r>
            <a:r>
              <a:rPr lang="sk-SK" sz="2000">
                <a:latin typeface="Pepi"/>
                <a:cs typeface="Arial" panose="020B0604020202020204" pitchFamily="34" charset="0"/>
              </a:rPr>
              <a:t>!</a:t>
            </a:r>
            <a:r>
              <a:rPr lang="en-US" sz="2000">
                <a:latin typeface="Pepi"/>
                <a:cs typeface="Arial" panose="020B0604020202020204" pitchFamily="34" charset="0"/>
              </a:rPr>
              <a:t> </a:t>
            </a:r>
            <a:r>
              <a:rPr lang="sk-SK" sz="2000">
                <a:latin typeface="Pepi"/>
                <a:cs typeface="Arial" panose="020B0604020202020204" pitchFamily="34" charset="0"/>
              </a:rPr>
              <a:t>W</a:t>
            </a:r>
            <a:r>
              <a:rPr lang="en-US" sz="2000">
                <a:latin typeface="Pepi"/>
                <a:cs typeface="Arial" panose="020B0604020202020204" pitchFamily="34" charset="0"/>
              </a:rPr>
              <a:t>e have many other benefits...</a:t>
            </a:r>
            <a:endParaRPr lang="cs-CZ" sz="2000">
              <a:latin typeface="Pepi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03F18D6-A6C2-4F26-B813-3CD8C7EB0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r="2012"/>
          <a:stretch/>
        </p:blipFill>
        <p:spPr>
          <a:xfrm>
            <a:off x="655684" y="991335"/>
            <a:ext cx="4813751" cy="4813751"/>
          </a:xfrm>
          <a:prstGeom prst="ellipse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6473A63-C189-4313-8B9F-C2835F4EF5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53" y="5592932"/>
            <a:ext cx="1495898" cy="10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6DD96E-5A43-4F5C-8AFD-03761F15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93" y="0"/>
            <a:ext cx="11715750" cy="6858000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778B93D-B5E7-4FCB-ADBE-778076E0E931}"/>
              </a:ext>
            </a:extLst>
          </p:cNvPr>
          <p:cNvSpPr/>
          <p:nvPr/>
        </p:nvSpPr>
        <p:spPr>
          <a:xfrm>
            <a:off x="1" y="0"/>
            <a:ext cx="461792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7717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3"/>
          <a:stretch/>
        </p:blipFill>
        <p:spPr>
          <a:xfrm>
            <a:off x="457199" y="11206"/>
            <a:ext cx="11734801" cy="68470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D400BF-A156-4D10-BFFB-E7BC0530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626"/>
            <a:ext cx="11734801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7"/>
          <p:cNvSpPr/>
          <p:nvPr/>
        </p:nvSpPr>
        <p:spPr>
          <a:xfrm>
            <a:off x="647363" y="315564"/>
            <a:ext cx="6237794" cy="6226872"/>
          </a:xfrm>
          <a:prstGeom prst="flowChartConnector">
            <a:avLst/>
          </a:prstGeom>
          <a:solidFill>
            <a:srgbClr val="78BE14">
              <a:alpha val="77000"/>
            </a:srgb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1580239" y="1381907"/>
            <a:ext cx="4744360" cy="6191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cs-CZ" sz="400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Cost</a:t>
            </a:r>
            <a:r>
              <a:rPr kumimoji="0" lang="sk-SK" altLang="cs-CZ" sz="4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 of </a:t>
            </a:r>
            <a:r>
              <a:rPr kumimoji="0" lang="sk-SK" altLang="cs-CZ" sz="400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living</a:t>
            </a:r>
            <a:r>
              <a:rPr lang="sk-SK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 in Brno</a:t>
            </a:r>
            <a:endParaRPr kumimoji="0" lang="cs-CZ" altLang="cs-CZ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pi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14398" y="2302424"/>
            <a:ext cx="6839825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11 EUR </a:t>
            </a:r>
            <a:r>
              <a:rPr lang="sk-SK" sz="2400" err="1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for</a:t>
            </a:r>
            <a:r>
              <a:rPr lang="sk-SK" sz="2400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public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transport per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month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(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student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fare)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160 EUR</a:t>
            </a:r>
            <a:r>
              <a:rPr lang="cs-CZ" sz="2400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cs-CZ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for</a:t>
            </a:r>
            <a:r>
              <a:rPr lang="cs-CZ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the </a:t>
            </a:r>
            <a:r>
              <a:rPr lang="cs-CZ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cheapest</a:t>
            </a:r>
            <a:r>
              <a:rPr lang="cs-CZ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accommodation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at MENDELU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halls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of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residence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(per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month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)</a:t>
            </a:r>
            <a:endParaRPr lang="cs-CZ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cs-CZ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cs-CZ" sz="2400">
                <a:solidFill>
                  <a:srgbClr val="F8F8F8"/>
                </a:solidFill>
                <a:latin typeface="Pepi"/>
                <a:cs typeface="Arial" panose="020B0604020202020204" pitchFamily="34" charset="0"/>
              </a:rPr>
              <a:t>4 EUR </a:t>
            </a:r>
            <a:r>
              <a:rPr lang="cs-CZ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per lunch </a:t>
            </a:r>
            <a:r>
              <a:rPr lang="cs-CZ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meal</a:t>
            </a:r>
            <a:endParaRPr lang="cs-CZ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9198469-A9E7-4CED-B08B-CE0219898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9" y="5548653"/>
            <a:ext cx="1461088" cy="10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8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3"/>
          <a:stretch/>
        </p:blipFill>
        <p:spPr>
          <a:xfrm>
            <a:off x="457199" y="19519"/>
            <a:ext cx="11734801" cy="684701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7"/>
          <p:cNvSpPr/>
          <p:nvPr/>
        </p:nvSpPr>
        <p:spPr>
          <a:xfrm>
            <a:off x="5232205" y="457378"/>
            <a:ext cx="5953668" cy="5943244"/>
          </a:xfrm>
          <a:prstGeom prst="flowChartConnector">
            <a:avLst/>
          </a:prstGeom>
          <a:solidFill>
            <a:srgbClr val="78BE14">
              <a:alpha val="77000"/>
            </a:srgb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6507225" y="1487241"/>
            <a:ext cx="3403628" cy="6191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F</a:t>
            </a:r>
            <a:r>
              <a:rPr lang="cs-CZ" altLang="cs-CZ" sz="4000" err="1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ood</a:t>
            </a:r>
            <a:r>
              <a:rPr lang="cs-CZ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&amp; Drinks</a:t>
            </a:r>
            <a:endParaRPr kumimoji="0" lang="cs-CZ" altLang="cs-CZ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pi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90870" y="2274381"/>
            <a:ext cx="6425547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S</a:t>
            </a:r>
            <a:r>
              <a:rPr lang="en-US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everal</a:t>
            </a: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canteens and buffets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L</a:t>
            </a:r>
            <a:r>
              <a:rPr lang="en-US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arge</a:t>
            </a: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selection of dishes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(incl. vegetarian)</a:t>
            </a:r>
            <a:endParaRPr lang="cs-CZ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C</a:t>
            </a:r>
            <a:r>
              <a:rPr lang="en-US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afes</a:t>
            </a: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and restaurants nearby</a:t>
            </a:r>
            <a:endParaRPr lang="sk-SK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Many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restaurants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with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international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20000"/>
            </a:pP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	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cuisine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in Brno</a:t>
            </a:r>
            <a:endParaRPr lang="cs-CZ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9198469-A9E7-4CED-B08B-CE0219898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9" y="5548653"/>
            <a:ext cx="1461088" cy="10688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37D36A-1FF1-4DEF-9215-498759CCA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088">
            <a:off x="9842332" y="483140"/>
            <a:ext cx="1160811" cy="20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-13252"/>
            <a:ext cx="11734801" cy="687787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EFF02F2-EAAB-0185-A0FD-47202818574A}"/>
              </a:ext>
            </a:extLst>
          </p:cNvPr>
          <p:cNvSpPr/>
          <p:nvPr/>
        </p:nvSpPr>
        <p:spPr>
          <a:xfrm>
            <a:off x="230404" y="-274774"/>
            <a:ext cx="12582291" cy="86422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E1D1F40-4158-4CF1-82C5-AB0E8F61C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59" y="5690167"/>
            <a:ext cx="1496842" cy="109500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63FD24F-6F2B-FF19-9873-F692A72E0D83}"/>
              </a:ext>
            </a:extLst>
          </p:cNvPr>
          <p:cNvSpPr txBox="1"/>
          <p:nvPr/>
        </p:nvSpPr>
        <p:spPr>
          <a:xfrm>
            <a:off x="574877" y="-4008"/>
            <a:ext cx="9907858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000" dirty="0">
                <a:solidFill>
                  <a:srgbClr val="FFFFFF"/>
                </a:solidFill>
                <a:latin typeface="Pepi"/>
                <a:cs typeface="Calibri"/>
              </a:rPr>
              <a:t>design </a:t>
            </a:r>
            <a:r>
              <a:rPr lang="cs-CZ" sz="4000" dirty="0" err="1">
                <a:solidFill>
                  <a:srgbClr val="FFFFFF"/>
                </a:solidFill>
                <a:latin typeface="Pepi"/>
                <a:cs typeface="Calibri"/>
              </a:rPr>
              <a:t>lab</a:t>
            </a:r>
            <a:r>
              <a:rPr lang="cs-CZ" sz="4000" dirty="0">
                <a:solidFill>
                  <a:srgbClr val="FFFFFF"/>
                </a:solidFill>
                <a:latin typeface="Pepi"/>
                <a:cs typeface="Calibri"/>
              </a:rPr>
              <a:t> MENDELU – Espresso bar</a:t>
            </a:r>
            <a:endParaRPr lang="cs-CZ" sz="4000" dirty="0">
              <a:latin typeface="Pepi"/>
              <a:cs typeface="Calibri"/>
            </a:endParaRPr>
          </a:p>
          <a:p>
            <a:pPr algn="l"/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86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b="6084"/>
          <a:stretch/>
        </p:blipFill>
        <p:spPr>
          <a:xfrm>
            <a:off x="457199" y="-13252"/>
            <a:ext cx="11734801" cy="6877878"/>
          </a:xfrm>
          <a:prstGeom prst="rect">
            <a:avLst/>
          </a:prstGeom>
        </p:spPr>
      </p:pic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766978" y="1029260"/>
            <a:ext cx="6839078" cy="6191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pi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Arboretum</a:t>
            </a:r>
            <a:endParaRPr kumimoji="0" lang="cs-CZ" altLang="cs-CZ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pi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E1D1F40-4158-4CF1-82C5-AB0E8F61C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59" y="5690167"/>
            <a:ext cx="1496842" cy="10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6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766978" y="1029260"/>
            <a:ext cx="7557782" cy="61912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4000">
                <a:solidFill>
                  <a:srgbClr val="78BE14"/>
                </a:solidFill>
                <a:latin typeface="Pepi"/>
                <a:ea typeface="Calibri"/>
                <a:cs typeface="Calibri"/>
                <a:sym typeface="Calibri" panose="020F0502020204030204" pitchFamily="34" charset="0"/>
              </a:rPr>
              <a:t>Sport </a:t>
            </a:r>
            <a:r>
              <a:rPr lang="cs-CZ" sz="4000" err="1">
                <a:solidFill>
                  <a:srgbClr val="78BE14"/>
                </a:solidFill>
                <a:latin typeface="Pepi"/>
                <a:ea typeface="Calibri"/>
                <a:cs typeface="Calibri"/>
                <a:sym typeface="Calibri" panose="020F0502020204030204" pitchFamily="34" charset="0"/>
              </a:rPr>
              <a:t>activities</a:t>
            </a:r>
            <a:r>
              <a:rPr lang="cs-CZ" sz="4000">
                <a:solidFill>
                  <a:srgbClr val="78BE14"/>
                </a:solidFill>
                <a:latin typeface="Pepi"/>
                <a:ea typeface="Calibri"/>
                <a:cs typeface="Calibri"/>
                <a:sym typeface="Calibri" panose="020F0502020204030204" pitchFamily="34" charset="0"/>
              </a:rPr>
              <a:t> </a:t>
            </a:r>
            <a:r>
              <a:rPr lang="cs-CZ" sz="4000" err="1">
                <a:solidFill>
                  <a:srgbClr val="78BE14"/>
                </a:solidFill>
                <a:latin typeface="Pepi"/>
                <a:ea typeface="Calibri"/>
                <a:cs typeface="Calibri"/>
                <a:sym typeface="Calibri" panose="020F0502020204030204" pitchFamily="34" charset="0"/>
              </a:rPr>
              <a:t>at</a:t>
            </a:r>
            <a:r>
              <a:rPr lang="cs-CZ" sz="4000">
                <a:solidFill>
                  <a:srgbClr val="78BE14"/>
                </a:solidFill>
                <a:latin typeface="Pepi"/>
                <a:ea typeface="Calibri"/>
                <a:cs typeface="Calibri"/>
                <a:sym typeface="Calibri" panose="020F0502020204030204" pitchFamily="34" charset="0"/>
              </a:rPr>
              <a:t> MENDELU</a:t>
            </a:r>
            <a:endParaRPr lang="cs-CZ" sz="4000" i="0" u="none" strike="noStrike" kern="1200" cap="none" spc="0" normalizeH="0" baseline="0" noProof="0">
              <a:ln>
                <a:noFill/>
              </a:ln>
              <a:solidFill>
                <a:srgbClr val="78BE14"/>
              </a:solidFill>
              <a:effectLst/>
              <a:uLnTx/>
              <a:uFillTx/>
              <a:latin typeface="Pepi"/>
              <a:ea typeface="Calibri"/>
              <a:cs typeface="Calibri"/>
            </a:endParaRPr>
          </a:p>
        </p:txBody>
      </p:sp>
      <p:pic>
        <p:nvPicPr>
          <p:cNvPr id="3" name="Grafický objekt 2" descr="Tenis obrys">
            <a:extLst>
              <a:ext uri="{FF2B5EF4-FFF2-40B4-BE49-F238E27FC236}">
                <a16:creationId xmlns:a16="http://schemas.microsoft.com/office/drawing/2014/main" id="{34729C6B-11AB-CE8A-3D44-968B800E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1823" y="2053936"/>
            <a:ext cx="853787" cy="8537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F23E06-A3D0-1553-3E7E-423159617B85}"/>
              </a:ext>
            </a:extLst>
          </p:cNvPr>
          <p:cNvSpPr txBox="1"/>
          <p:nvPr/>
        </p:nvSpPr>
        <p:spPr>
          <a:xfrm>
            <a:off x="2796885" y="2303317"/>
            <a:ext cx="562840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>
                <a:latin typeface="Pepi"/>
                <a:ea typeface="Calibri"/>
                <a:cs typeface="Calibri"/>
              </a:rPr>
              <a:t>More </a:t>
            </a:r>
            <a:r>
              <a:rPr lang="cs-CZ" sz="2000" err="1">
                <a:latin typeface="Pepi"/>
                <a:ea typeface="Calibri"/>
                <a:cs typeface="Calibri"/>
              </a:rPr>
              <a:t>than</a:t>
            </a:r>
            <a:r>
              <a:rPr lang="cs-CZ" sz="2000">
                <a:latin typeface="Pepi"/>
                <a:ea typeface="Calibri"/>
                <a:cs typeface="Calibri"/>
              </a:rPr>
              <a:t> 30 </a:t>
            </a:r>
            <a:r>
              <a:rPr lang="cs-CZ" sz="2000" err="1">
                <a:latin typeface="Pepi"/>
                <a:ea typeface="Calibri"/>
                <a:cs typeface="Calibri"/>
              </a:rPr>
              <a:t>sports</a:t>
            </a:r>
            <a:r>
              <a:rPr lang="cs-CZ" sz="2000">
                <a:latin typeface="Pepi"/>
                <a:ea typeface="Calibri"/>
                <a:cs typeface="Calibri"/>
              </a:rPr>
              <a:t> </a:t>
            </a:r>
            <a:r>
              <a:rPr lang="cs-CZ" sz="2000" err="1">
                <a:latin typeface="Pepi"/>
                <a:ea typeface="Calibri"/>
                <a:cs typeface="Calibri"/>
              </a:rPr>
              <a:t>activities</a:t>
            </a:r>
            <a:r>
              <a:rPr lang="cs-CZ" sz="2000">
                <a:latin typeface="Pepi"/>
                <a:ea typeface="Calibri"/>
                <a:cs typeface="Calibri"/>
              </a:rPr>
              <a:t> </a:t>
            </a:r>
            <a:r>
              <a:rPr lang="cs-CZ" sz="2000" err="1">
                <a:latin typeface="Pepi"/>
                <a:ea typeface="Calibri"/>
                <a:cs typeface="Calibri"/>
              </a:rPr>
              <a:t>for</a:t>
            </a:r>
            <a:r>
              <a:rPr lang="cs-CZ" sz="2000">
                <a:latin typeface="Pepi"/>
                <a:ea typeface="Calibri"/>
                <a:cs typeface="Calibri"/>
              </a:rPr>
              <a:t> </a:t>
            </a:r>
            <a:r>
              <a:rPr lang="cs-CZ" sz="2000" err="1">
                <a:latin typeface="Pepi"/>
                <a:ea typeface="Calibri"/>
                <a:cs typeface="Calibri"/>
              </a:rPr>
              <a:t>students</a:t>
            </a:r>
            <a:endParaRPr lang="cs-CZ" sz="2000">
              <a:latin typeface="Pepi"/>
            </a:endParaRPr>
          </a:p>
        </p:txBody>
      </p:sp>
      <p:pic>
        <p:nvPicPr>
          <p:cNvPr id="5" name="Grafický objekt 4" descr="Peníze obrys">
            <a:extLst>
              <a:ext uri="{FF2B5EF4-FFF2-40B4-BE49-F238E27FC236}">
                <a16:creationId xmlns:a16="http://schemas.microsoft.com/office/drawing/2014/main" id="{016304E2-F6F8-9111-BC93-F2D7ABA05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5845" y="3093027"/>
            <a:ext cx="914400" cy="914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FA9EFD-5F83-0B48-718B-0F1BDC878189}"/>
              </a:ext>
            </a:extLst>
          </p:cNvPr>
          <p:cNvSpPr txBox="1"/>
          <p:nvPr/>
        </p:nvSpPr>
        <p:spPr>
          <a:xfrm>
            <a:off x="2866159" y="3247159"/>
            <a:ext cx="736888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>
                <a:solidFill>
                  <a:srgbClr val="1C1C1C"/>
                </a:solidFill>
                <a:latin typeface="Pepi"/>
              </a:rPr>
              <a:t>2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sports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activities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during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the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Bachelor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study and 2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during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the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Master study are free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of</a:t>
            </a:r>
            <a:r>
              <a:rPr lang="cs-CZ" sz="2000">
                <a:solidFill>
                  <a:srgbClr val="1C1C1C"/>
                </a:solidFill>
                <a:latin typeface="Pepi"/>
              </a:rPr>
              <a:t> </a:t>
            </a:r>
            <a:r>
              <a:rPr lang="cs-CZ" sz="2000" err="1">
                <a:solidFill>
                  <a:srgbClr val="1C1C1C"/>
                </a:solidFill>
                <a:latin typeface="Pepi"/>
              </a:rPr>
              <a:t>charge</a:t>
            </a:r>
            <a:endParaRPr lang="cs-CZ" sz="2000">
              <a:latin typeface="Pepi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Obrázek 9" descr="Obsah obrázku text, Písmo, design&#10;&#10;Popis se vygeneroval automaticky.">
            <a:extLst>
              <a:ext uri="{FF2B5EF4-FFF2-40B4-BE49-F238E27FC236}">
                <a16:creationId xmlns:a16="http://schemas.microsoft.com/office/drawing/2014/main" id="{4FA1B18F-2F58-3D5A-B228-EEFF2BFD5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53" y="5592932"/>
            <a:ext cx="1495898" cy="1094315"/>
          </a:xfrm>
          <a:prstGeom prst="rect">
            <a:avLst/>
          </a:prstGeom>
        </p:spPr>
      </p:pic>
      <p:pic>
        <p:nvPicPr>
          <p:cNvPr id="8" name="Obrázek 7" descr="Basketbalový míč padající do koše">
            <a:extLst>
              <a:ext uri="{FF2B5EF4-FFF2-40B4-BE49-F238E27FC236}">
                <a16:creationId xmlns:a16="http://schemas.microsoft.com/office/drawing/2014/main" id="{EF17FDF9-34A6-AFBF-924D-111D47A63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4731382"/>
            <a:ext cx="2560645" cy="1728850"/>
          </a:xfrm>
          <a:prstGeom prst="rect">
            <a:avLst/>
          </a:prstGeom>
        </p:spPr>
      </p:pic>
      <p:pic>
        <p:nvPicPr>
          <p:cNvPr id="9" name="Obrázek 8" descr="Plavec trénující v bazénu">
            <a:extLst>
              <a:ext uri="{FF2B5EF4-FFF2-40B4-BE49-F238E27FC236}">
                <a16:creationId xmlns:a16="http://schemas.microsoft.com/office/drawing/2014/main" id="{E78A7A61-D5D7-836A-042F-6D6F558E9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312" y="4736028"/>
            <a:ext cx="2612572" cy="1730332"/>
          </a:xfrm>
          <a:prstGeom prst="rect">
            <a:avLst/>
          </a:prstGeom>
        </p:spPr>
      </p:pic>
      <p:pic>
        <p:nvPicPr>
          <p:cNvPr id="12" name="Obrázek 11" descr="Detailní záběr rukou osoby hrající šachy">
            <a:extLst>
              <a:ext uri="{FF2B5EF4-FFF2-40B4-BE49-F238E27FC236}">
                <a16:creationId xmlns:a16="http://schemas.microsoft.com/office/drawing/2014/main" id="{DC8E66BC-7391-BCB2-B1D4-87316F2E0E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1080" y="4736770"/>
            <a:ext cx="2678852" cy="17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4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2" y="-473954"/>
            <a:ext cx="11726779" cy="7813218"/>
          </a:xfrm>
          <a:prstGeom prst="rect">
            <a:avLst/>
          </a:prstGeom>
          <a:ln>
            <a:noFill/>
          </a:ln>
        </p:spPr>
      </p:pic>
      <p:sp>
        <p:nvSpPr>
          <p:cNvPr id="11" name="Vývojový diagram: spojnice 10"/>
          <p:cNvSpPr/>
          <p:nvPr/>
        </p:nvSpPr>
        <p:spPr>
          <a:xfrm>
            <a:off x="885823" y="569139"/>
            <a:ext cx="5890710" cy="5727032"/>
          </a:xfrm>
          <a:prstGeom prst="flowChartConnector">
            <a:avLst/>
          </a:prstGeom>
          <a:solidFill>
            <a:srgbClr val="0046A0">
              <a:alpha val="64000"/>
            </a:srgb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</a:pPr>
            <a:endParaRPr lang="cs-CZ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text 3"/>
          <p:cNvSpPr>
            <a:spLocks noGrp="1"/>
          </p:cNvSpPr>
          <p:nvPr>
            <p:ph type="body" sz="quarter" idx="14"/>
          </p:nvPr>
        </p:nvSpPr>
        <p:spPr>
          <a:xfrm>
            <a:off x="-1582198" y="1539060"/>
            <a:ext cx="10826751" cy="10971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000" b="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Faculty</a:t>
            </a:r>
            <a:r>
              <a:rPr lang="cs-CZ" sz="4000" b="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cs-CZ" sz="4000" b="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of</a:t>
            </a:r>
            <a:r>
              <a:rPr lang="cs-CZ" sz="4000" b="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Business </a:t>
            </a:r>
          </a:p>
          <a:p>
            <a:pPr marL="0" indent="0" algn="ctr">
              <a:buNone/>
            </a:pPr>
            <a:r>
              <a:rPr lang="cs-CZ" sz="4000" b="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and </a:t>
            </a:r>
            <a:r>
              <a:rPr lang="cs-CZ" sz="4000" b="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Economics</a:t>
            </a:r>
            <a:endParaRPr lang="cs-CZ" sz="4000" b="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4000" b="0">
              <a:solidFill>
                <a:prstClr val="white"/>
              </a:solidFill>
              <a:latin typeface="Pep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4000" b="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</p:txBody>
      </p:sp>
      <p:sp>
        <p:nvSpPr>
          <p:cNvPr id="8" name="Zástupný symbol pro obsah 1"/>
          <p:cNvSpPr>
            <a:spLocks noGrp="1"/>
          </p:cNvSpPr>
          <p:nvPr>
            <p:ph sz="half" idx="1"/>
          </p:nvPr>
        </p:nvSpPr>
        <p:spPr>
          <a:xfrm>
            <a:off x="1144476" y="2821774"/>
            <a:ext cx="5818530" cy="4703017"/>
          </a:xfrm>
        </p:spPr>
        <p:txBody>
          <a:bodyPr lIns="0" tIns="0" rIns="0" bIns="0" anchor="t">
            <a:normAutofit/>
          </a:bodyPr>
          <a:lstStyle/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/>
              </a:rPr>
              <a:t>65</a:t>
            </a:r>
            <a:r>
              <a:rPr lang="cs-CZ">
                <a:solidFill>
                  <a:prstClr val="white"/>
                </a:solidFill>
                <a:latin typeface="Pepi"/>
                <a:cs typeface="Arial"/>
              </a:rPr>
              <a:t>-</a:t>
            </a:r>
            <a:r>
              <a:rPr lang="en-US">
                <a:solidFill>
                  <a:prstClr val="white"/>
                </a:solidFill>
                <a:latin typeface="Pepi"/>
                <a:cs typeface="Arial"/>
              </a:rPr>
              <a:t>year</a:t>
            </a:r>
            <a:r>
              <a:rPr lang="sk-SK">
                <a:solidFill>
                  <a:prstClr val="white"/>
                </a:solidFill>
                <a:latin typeface="Pepi"/>
                <a:cs typeface="Arial"/>
              </a:rPr>
              <a:t>s</a:t>
            </a:r>
            <a:r>
              <a:rPr lang="en-US">
                <a:solidFill>
                  <a:prstClr val="white"/>
                </a:solidFill>
                <a:latin typeface="Pepi"/>
                <a:cs typeface="Arial"/>
              </a:rPr>
              <a:t> tradition (1959</a:t>
            </a:r>
            <a:r>
              <a:rPr lang="cs-CZ">
                <a:solidFill>
                  <a:prstClr val="white"/>
                </a:solidFill>
                <a:latin typeface="Pepi"/>
                <a:cs typeface="Arial"/>
              </a:rPr>
              <a:t>–</a:t>
            </a:r>
            <a:r>
              <a:rPr lang="en-US">
                <a:solidFill>
                  <a:prstClr val="white"/>
                </a:solidFill>
                <a:latin typeface="Pepi"/>
                <a:cs typeface="Arial"/>
              </a:rPr>
              <a:t>2024)</a:t>
            </a:r>
          </a:p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In</a:t>
            </a:r>
            <a:r>
              <a:rPr lang="sk-SK" err="1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novating</a:t>
            </a: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 study </a:t>
            </a:r>
            <a:r>
              <a:rPr lang="en-US" err="1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programmes</a:t>
            </a:r>
            <a:endParaRPr lang="en-US">
              <a:solidFill>
                <a:prstClr val="white"/>
              </a:solidFill>
              <a:latin typeface="Pepi"/>
              <a:cs typeface="Arial" panose="020B0604020202020204" pitchFamily="34" charset="0"/>
            </a:endParaRPr>
          </a:p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(B</a:t>
            </a:r>
            <a:r>
              <a:rPr lang="cs-CZ" err="1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achelor</a:t>
            </a: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, </a:t>
            </a:r>
            <a:r>
              <a:rPr lang="cs-CZ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Master</a:t>
            </a: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, Ph.D.)</a:t>
            </a:r>
          </a:p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Specialized laboratories</a:t>
            </a:r>
          </a:p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Modern study rooms </a:t>
            </a:r>
          </a:p>
          <a:p>
            <a:pPr marL="1085850" lvl="1" indent="-342900">
              <a:buClrTx/>
              <a:buFont typeface="Wingdings" panose="05000000000000000000" pitchFamily="2" charset="2"/>
              <a:buChar char="ü"/>
            </a:pPr>
            <a:r>
              <a:rPr lang="en-US">
                <a:solidFill>
                  <a:prstClr val="white"/>
                </a:solidFill>
                <a:latin typeface="Pepi"/>
                <a:cs typeface="Arial" panose="020B0604020202020204" pitchFamily="34" charset="0"/>
              </a:rPr>
              <a:t>Relaxation zones</a:t>
            </a:r>
            <a:endParaRPr lang="cs-CZ">
              <a:solidFill>
                <a:prstClr val="white"/>
              </a:solidFill>
              <a:latin typeface="Pepi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004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4C7599-1F40-476D-B335-EE333DFBF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15" y="5797822"/>
            <a:ext cx="1917196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9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49356" y="1897129"/>
            <a:ext cx="5794269" cy="5451668"/>
          </a:xfrm>
        </p:spPr>
        <p:txBody>
          <a:bodyPr lIns="0" tIns="0" rIns="0" bIns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Pepi"/>
                <a:cs typeface="Arial" panose="020B0604020202020204" pitchFamily="34" charset="0"/>
              </a:rPr>
              <a:t>Member of the European Council for Business Education</a:t>
            </a:r>
            <a:endParaRPr lang="sk-SK" sz="2000" dirty="0">
              <a:latin typeface="Pep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A modern building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600">
                <a:latin typeface="Pepi"/>
                <a:cs typeface="Arial" panose="020B0604020202020204" pitchFamily="34" charset="0"/>
              </a:rPr>
              <a:t>Building of the year 2005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sk-SK" sz="2000"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Computer labs (Laboratory of Network Technology; Virtual Reality Laboratory, Eye-tracking laboratory)</a:t>
            </a:r>
            <a:endParaRPr lang="sk-SK" sz="2000">
              <a:latin typeface="Pepi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000">
              <a:latin typeface="Pep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cs-CZ" sz="2000">
                <a:latin typeface="Pepi"/>
                <a:cs typeface="Arial" panose="020B0604020202020204" pitchFamily="34" charset="0"/>
              </a:rPr>
              <a:t>9</a:t>
            </a:r>
            <a:r>
              <a:rPr lang="en-US" sz="2000">
                <a:latin typeface="Pepi"/>
                <a:cs typeface="Arial" panose="020B0604020202020204" pitchFamily="34" charset="0"/>
              </a:rPr>
              <a:t> departments, </a:t>
            </a:r>
            <a:r>
              <a:rPr lang="cs-CZ" sz="2000">
                <a:latin typeface="Pepi"/>
                <a:cs typeface="Arial" panose="020B0604020202020204" pitchFamily="34" charset="0"/>
              </a:rPr>
              <a:t>3000</a:t>
            </a:r>
            <a:r>
              <a:rPr lang="en-US" sz="2000">
                <a:latin typeface="Pepi"/>
                <a:cs typeface="Arial" panose="020B0604020202020204" pitchFamily="34" charset="0"/>
              </a:rPr>
              <a:t> students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Pepi"/>
                <a:cs typeface="Arial" panose="020B0604020202020204" pitchFamily="34" charset="0"/>
              </a:rPr>
              <a:t>bachelor, master</a:t>
            </a:r>
            <a:r>
              <a:rPr lang="cs-CZ" sz="1600" dirty="0">
                <a:latin typeface="Pepi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Pepi"/>
                <a:cs typeface="Arial" panose="020B0604020202020204" pitchFamily="34" charset="0"/>
              </a:rPr>
              <a:t>and doctoral level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749356" y="461096"/>
            <a:ext cx="6224945" cy="619125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Faculty</a:t>
            </a:r>
            <a:r>
              <a:rPr lang="sk-SK" sz="4000" b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of Business and </a:t>
            </a: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Economics</a:t>
            </a:r>
            <a:endParaRPr lang="cs-CZ" sz="4000" b="0">
              <a:solidFill>
                <a:srgbClr val="0046A0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5" name="Picture 2" descr="CF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3" y="6196734"/>
            <a:ext cx="726678" cy="4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C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61" y="6095975"/>
            <a:ext cx="634990" cy="6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16626"/>
            <a:ext cx="457199" cy="6858000"/>
          </a:xfrm>
          <a:prstGeom prst="rect">
            <a:avLst/>
          </a:prstGeom>
          <a:solidFill>
            <a:srgbClr val="004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74D3239-EE3D-4111-AC63-15CBDEA72D2F}"/>
              </a:ext>
            </a:extLst>
          </p:cNvPr>
          <p:cNvSpPr/>
          <p:nvPr/>
        </p:nvSpPr>
        <p:spPr>
          <a:xfrm>
            <a:off x="6444178" y="425355"/>
            <a:ext cx="5491339" cy="545166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76CC34E-29E9-4D69-83DC-FDFF0AB6A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572" y="6044617"/>
            <a:ext cx="1259622" cy="73478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74F6BC9-3361-48C8-94A2-80CCB740A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8" y="5861304"/>
            <a:ext cx="1917192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5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52130" y="1714499"/>
            <a:ext cx="5794269" cy="4909697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sk-SK" sz="2000">
              <a:latin typeface="Montserrat" panose="00000500000000000000" pitchFamily="2" charset="-18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k-SK" sz="2000">
              <a:latin typeface="Montserrat" panose="000005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734827" y="534603"/>
            <a:ext cx="6074492" cy="741488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sk-SK" sz="4000" b="0" dirty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Study </a:t>
            </a:r>
            <a:r>
              <a:rPr lang="sk-SK" sz="4000" b="0" dirty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programmes</a:t>
            </a:r>
            <a:r>
              <a:rPr lang="sk-SK" sz="4000" b="0" dirty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4000" b="0" dirty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taught</a:t>
            </a:r>
            <a:r>
              <a:rPr lang="sk-SK" sz="4000" b="0" dirty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in English</a:t>
            </a:r>
            <a:endParaRPr lang="cs-CZ" sz="4000" b="0" dirty="0">
              <a:solidFill>
                <a:srgbClr val="0046A0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4" name="Picture 14" descr="Akreditované st&amp;rcaron;edisko pro ECDL testov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73" y="6184899"/>
            <a:ext cx="1333333" cy="4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F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3" y="6196734"/>
            <a:ext cx="726678" cy="4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C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61" y="6095975"/>
            <a:ext cx="634990" cy="6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004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F9E1678-F5CB-45FD-8C11-BEB7374EC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80" y="-1375610"/>
            <a:ext cx="6798785" cy="87412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52ACC26-A7C9-4C83-BDC7-F68ADC63A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8" y="5861304"/>
            <a:ext cx="1917192" cy="996696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EB61A2C9-55B1-46BB-AD21-92DB29649370}"/>
              </a:ext>
            </a:extLst>
          </p:cNvPr>
          <p:cNvSpPr txBox="1">
            <a:spLocks/>
          </p:cNvSpPr>
          <p:nvPr/>
        </p:nvSpPr>
        <p:spPr>
          <a:xfrm>
            <a:off x="734827" y="2013005"/>
            <a:ext cx="5794269" cy="59933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sk-SK" sz="2000" dirty="0" err="1">
                <a:latin typeface="Pepi"/>
                <a:cs typeface="Arial" panose="020B0604020202020204" pitchFamily="34" charset="0"/>
              </a:rPr>
              <a:t>Economics</a:t>
            </a:r>
            <a:r>
              <a:rPr lang="sk-SK" sz="2000" dirty="0">
                <a:latin typeface="Pepi"/>
                <a:cs typeface="Arial" panose="020B0604020202020204" pitchFamily="34" charset="0"/>
              </a:rPr>
              <a:t> and Management </a:t>
            </a:r>
            <a:r>
              <a:rPr lang="cs-CZ" sz="2000" dirty="0">
                <a:latin typeface="Pepi"/>
              </a:rPr>
              <a:t>(Bc.)</a:t>
            </a:r>
            <a:endParaRPr lang="cs-CZ" sz="2000" b="1">
              <a:latin typeface="Pepi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sk-SK" sz="1600" dirty="0" err="1">
                <a:latin typeface="Pepi"/>
                <a:cs typeface="Arial" panose="020B0604020202020204" pitchFamily="34" charset="0"/>
              </a:rPr>
              <a:t>Specialization</a:t>
            </a:r>
            <a:r>
              <a:rPr lang="sk-SK" sz="1600" dirty="0">
                <a:latin typeface="Pepi"/>
                <a:cs typeface="Arial" panose="020B0604020202020204" pitchFamily="34" charset="0"/>
              </a:rPr>
              <a:t> in Management and marketing</a:t>
            </a:r>
            <a:endParaRPr lang="en-US" sz="1600" dirty="0">
              <a:latin typeface="Pepi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k-SK" sz="2000">
              <a:latin typeface="Pepi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000" dirty="0" err="1">
                <a:latin typeface="Pepi"/>
                <a:cs typeface="Arial" panose="020B0604020202020204" pitchFamily="34" charset="0"/>
              </a:rPr>
              <a:t>Economics</a:t>
            </a:r>
            <a:r>
              <a:rPr lang="sk-SK" sz="2000" dirty="0">
                <a:latin typeface="Pepi"/>
                <a:cs typeface="Arial" panose="020B0604020202020204" pitchFamily="34" charset="0"/>
              </a:rPr>
              <a:t> and Management </a:t>
            </a:r>
            <a:r>
              <a:rPr lang="cs-CZ" sz="2000" dirty="0">
                <a:latin typeface="Pepi"/>
              </a:rPr>
              <a:t>(Ing.)</a:t>
            </a:r>
            <a:endParaRPr lang="cs-CZ" sz="2000" b="1" dirty="0">
              <a:latin typeface="Pepi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sk-SK" sz="1600" dirty="0" err="1">
                <a:latin typeface="Pepi"/>
                <a:cs typeface="Arial" panose="020B0604020202020204" pitchFamily="34" charset="0"/>
              </a:rPr>
              <a:t>Specialization</a:t>
            </a:r>
            <a:r>
              <a:rPr lang="sk-SK" sz="1600" dirty="0">
                <a:latin typeface="Pepi"/>
                <a:cs typeface="Arial" panose="020B0604020202020204" pitchFamily="34" charset="0"/>
              </a:rPr>
              <a:t> in </a:t>
            </a:r>
            <a:r>
              <a:rPr lang="sk-SK" sz="1600" dirty="0" err="1">
                <a:latin typeface="Pepi"/>
                <a:cs typeface="Arial" panose="020B0604020202020204" pitchFamily="34" charset="0"/>
              </a:rPr>
              <a:t>Human</a:t>
            </a:r>
            <a:r>
              <a:rPr lang="sk-SK" sz="1600" dirty="0">
                <a:latin typeface="Pepi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Pepi"/>
                <a:cs typeface="Arial" panose="020B0604020202020204" pitchFamily="34" charset="0"/>
              </a:rPr>
              <a:t>Resources</a:t>
            </a:r>
            <a:r>
              <a:rPr lang="sk-SK" sz="1600" dirty="0">
                <a:latin typeface="Pepi"/>
                <a:cs typeface="Arial" panose="020B0604020202020204" pitchFamily="34" charset="0"/>
              </a:rPr>
              <a:t> and International </a:t>
            </a:r>
            <a:r>
              <a:rPr lang="sk-SK" sz="1600" dirty="0" err="1">
                <a:latin typeface="Pepi"/>
                <a:cs typeface="Arial" panose="020B0604020202020204" pitchFamily="34" charset="0"/>
              </a:rPr>
              <a:t>Leadership</a:t>
            </a:r>
            <a:endParaRPr lang="sk-SK" sz="1600" dirty="0">
              <a:latin typeface="Pepi"/>
              <a:cs typeface="Arial" panose="020B0604020202020204" pitchFamily="34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sk-SK" sz="1600" dirty="0" err="1">
                <a:latin typeface="Pepi"/>
                <a:cs typeface="Arial" panose="020B0604020202020204" pitchFamily="34" charset="0"/>
              </a:rPr>
              <a:t>Specialization</a:t>
            </a:r>
            <a:r>
              <a:rPr lang="sk-SK" sz="1600" dirty="0">
                <a:latin typeface="Pepi"/>
                <a:cs typeface="Arial" panose="020B0604020202020204" pitchFamily="34" charset="0"/>
              </a:rPr>
              <a:t> in Management</a:t>
            </a:r>
          </a:p>
          <a:p>
            <a:pPr>
              <a:buFont typeface="Wingdings" panose="05000000000000000000" pitchFamily="2" charset="2"/>
              <a:buChar char="ü"/>
            </a:pPr>
            <a:endParaRPr lang="sk-SK" sz="2000">
              <a:latin typeface="Pepi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000" dirty="0" err="1">
                <a:latin typeface="Pepi"/>
                <a:cs typeface="Arial" panose="020B0604020202020204" pitchFamily="34" charset="0"/>
              </a:rPr>
              <a:t>Open</a:t>
            </a:r>
            <a:r>
              <a:rPr lang="sk-SK" sz="2000" dirty="0">
                <a:latin typeface="Pepi"/>
                <a:cs typeface="Arial" panose="020B0604020202020204" pitchFamily="34" charset="0"/>
              </a:rPr>
              <a:t> </a:t>
            </a:r>
            <a:r>
              <a:rPr lang="sk-SK" sz="2000" dirty="0" err="1">
                <a:latin typeface="Pepi"/>
                <a:cs typeface="Arial" panose="020B0604020202020204" pitchFamily="34" charset="0"/>
              </a:rPr>
              <a:t>informatics</a:t>
            </a:r>
            <a:r>
              <a:rPr lang="sk-SK" sz="2000" dirty="0">
                <a:latin typeface="Pepi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Pepi"/>
              </a:rPr>
              <a:t>(Ing.)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0D0D613-B9F7-47A6-BC35-CD398275F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517" y="6046079"/>
            <a:ext cx="1333333" cy="7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3042DA-2AFA-41A6-BDEB-43F52D49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" y="0"/>
            <a:ext cx="11745887" cy="619126"/>
          </a:xfrm>
          <a:prstGeom prst="rect">
            <a:avLst/>
          </a:prstGeo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D1A91BF-04C5-4A2B-9FFC-2DB8458EF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61121" y="65523"/>
            <a:ext cx="3230880" cy="619125"/>
          </a:xfrm>
        </p:spPr>
        <p:txBody>
          <a:bodyPr/>
          <a:lstStyle/>
          <a:p>
            <a:r>
              <a:rPr lang="cs-CZ" b="0">
                <a:solidFill>
                  <a:schemeClr val="bg1"/>
                </a:solidFill>
              </a:rPr>
              <a:t>Czech Republic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F0550A-F115-EE18-05AB-259FE13D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2" y="-277965"/>
            <a:ext cx="11745887" cy="7135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EB8110-B6C9-4D01-96BA-E5E3E4CD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46" y="0"/>
            <a:ext cx="494038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D500928-1E1E-40E6-9306-F4E4C72A8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28">
            <a:off x="2642767" y="5057029"/>
            <a:ext cx="1960308" cy="13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8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6"/>
          </p:nvPr>
        </p:nvSpPr>
        <p:spPr>
          <a:xfrm>
            <a:off x="617018" y="191547"/>
            <a:ext cx="10826751" cy="619125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Research</a:t>
            </a:r>
            <a:r>
              <a:rPr lang="sk-SK" sz="4000" b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teams</a:t>
            </a:r>
            <a:r>
              <a:rPr lang="sk-SK" sz="4000" b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at FBE MENDELU</a:t>
            </a:r>
            <a:endParaRPr lang="cs-CZ" sz="4000" b="0">
              <a:solidFill>
                <a:srgbClr val="0046A0"/>
              </a:solidFill>
              <a:latin typeface="Pepi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4294967295"/>
          </p:nvPr>
        </p:nvSpPr>
        <p:spPr>
          <a:xfrm>
            <a:off x="0" y="1714500"/>
            <a:ext cx="5794375" cy="49101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sk-SK" sz="2000">
              <a:latin typeface="Montserrat" panose="00000500000000000000" pitchFamily="2" charset="-18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k-SK" sz="2000">
              <a:latin typeface="Montserrat" panose="000005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004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52ACC26-A7C9-4C83-BDC7-F68ADC63A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8" y="5861304"/>
            <a:ext cx="1917192" cy="996696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EB61A2C9-55B1-46BB-AD21-92DB29649370}"/>
              </a:ext>
            </a:extLst>
          </p:cNvPr>
          <p:cNvSpPr txBox="1">
            <a:spLocks/>
          </p:cNvSpPr>
          <p:nvPr/>
        </p:nvSpPr>
        <p:spPr>
          <a:xfrm>
            <a:off x="885825" y="1170137"/>
            <a:ext cx="5794269" cy="5443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2000">
              <a:latin typeface="Pepi"/>
              <a:cs typeface="Arial" panose="020B0604020202020204" pitchFamily="34" charset="0"/>
            </a:endParaRPr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2DA28431-ED61-494E-986C-B31CAFDD1DDF}"/>
              </a:ext>
            </a:extLst>
          </p:cNvPr>
          <p:cNvSpPr txBox="1">
            <a:spLocks/>
          </p:cNvSpPr>
          <p:nvPr/>
        </p:nvSpPr>
        <p:spPr>
          <a:xfrm>
            <a:off x="617017" y="1759512"/>
            <a:ext cx="5794269" cy="59933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sk-SK" sz="2000" err="1">
                <a:latin typeface="Pepi"/>
                <a:cs typeface="Arial" panose="020B0604020202020204" pitchFamily="34" charset="0"/>
              </a:rPr>
              <a:t>Bioeconomic</a:t>
            </a:r>
            <a:r>
              <a:rPr lang="sk-SK" sz="2000">
                <a:latin typeface="Pepi"/>
                <a:cs typeface="Arial" panose="020B0604020202020204" pitchFamily="34" charset="0"/>
              </a:rPr>
              <a:t> </a:t>
            </a:r>
            <a:r>
              <a:rPr lang="sk-SK" sz="2000" err="1">
                <a:latin typeface="Pepi"/>
                <a:cs typeface="Arial" panose="020B0604020202020204" pitchFamily="34" charset="0"/>
              </a:rPr>
              <a:t>modelling</a:t>
            </a:r>
            <a:endParaRPr lang="en-US" sz="2000">
              <a:latin typeface="Pepi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>
                <a:latin typeface="Pepi"/>
                <a:cs typeface="Arial" panose="020B0604020202020204" pitchFamily="34" charset="0"/>
              </a:rPr>
              <a:t>The research team experience</a:t>
            </a:r>
            <a:r>
              <a:rPr lang="sk-SK" sz="1600">
                <a:latin typeface="Pepi"/>
                <a:cs typeface="Arial" panose="020B0604020202020204" pitchFamily="34" charset="0"/>
              </a:rPr>
              <a:t>d</a:t>
            </a:r>
            <a:r>
              <a:rPr lang="en-US" sz="1600">
                <a:latin typeface="Pepi"/>
                <a:cs typeface="Arial" panose="020B0604020202020204" pitchFamily="34" charset="0"/>
              </a:rPr>
              <a:t> with application of statistical methods and optimization techniques in various areas</a:t>
            </a:r>
            <a:endParaRPr lang="sk-SK" sz="1600">
              <a:latin typeface="Pepi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2000">
                <a:latin typeface="Pepi"/>
              </a:rPr>
              <a:t>SMART SOCIETY: </a:t>
            </a:r>
            <a:r>
              <a:rPr lang="cs-CZ" sz="2000" err="1">
                <a:latin typeface="Pepi"/>
              </a:rPr>
              <a:t>Socioeconomic</a:t>
            </a:r>
            <a:r>
              <a:rPr lang="cs-CZ" sz="2000">
                <a:latin typeface="Pepi"/>
              </a:rPr>
              <a:t> </a:t>
            </a:r>
            <a:r>
              <a:rPr lang="cs-CZ" sz="2000" err="1">
                <a:latin typeface="Pepi"/>
              </a:rPr>
              <a:t>think</a:t>
            </a:r>
            <a:r>
              <a:rPr lang="cs-CZ" sz="2000">
                <a:latin typeface="Pepi"/>
              </a:rPr>
              <a:t>-tank</a:t>
            </a:r>
            <a:endParaRPr lang="cs-CZ" sz="2000" b="1">
              <a:latin typeface="Pepi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600">
                <a:latin typeface="Pepi"/>
                <a:cs typeface="Arial" panose="020B0604020202020204" pitchFamily="34" charset="0"/>
              </a:rPr>
              <a:t>The research team engaged in the research of 3 sub-areas – socio-economic, consumer </a:t>
            </a:r>
            <a:r>
              <a:rPr lang="en-US" sz="1600" err="1">
                <a:latin typeface="Pepi"/>
                <a:cs typeface="Arial" panose="020B0604020202020204" pitchFamily="34" charset="0"/>
              </a:rPr>
              <a:t>behaviour</a:t>
            </a:r>
            <a:r>
              <a:rPr lang="en-US" sz="1600">
                <a:latin typeface="Pepi"/>
                <a:cs typeface="Arial" panose="020B0604020202020204" pitchFamily="34" charset="0"/>
              </a:rPr>
              <a:t> and management choice.</a:t>
            </a:r>
            <a:br>
              <a:rPr lang="sk-SK" sz="200">
                <a:latin typeface="Pepi"/>
                <a:cs typeface="Arial" panose="020B0604020202020204" pitchFamily="34" charset="0"/>
              </a:rPr>
            </a:br>
            <a:br>
              <a:rPr lang="sk-SK" sz="200">
                <a:latin typeface="Pepi"/>
                <a:cs typeface="Arial" panose="020B0604020202020204" pitchFamily="34" charset="0"/>
              </a:rPr>
            </a:br>
            <a:endParaRPr lang="sk-SK" sz="200">
              <a:latin typeface="Pepi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000">
                <a:latin typeface="Pepi"/>
              </a:rPr>
              <a:t> </a:t>
            </a:r>
            <a:r>
              <a:rPr lang="sk-SK" sz="2000" err="1">
                <a:latin typeface="Pepi"/>
              </a:rPr>
              <a:t>Spatial</a:t>
            </a:r>
            <a:r>
              <a:rPr lang="sk-SK" sz="2000">
                <a:latin typeface="Pepi"/>
              </a:rPr>
              <a:t> Hub	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k-SK" sz="1600">
                <a:latin typeface="Pepi"/>
              </a:rPr>
              <a:t>I</a:t>
            </a:r>
            <a:r>
              <a:rPr lang="en-US" sz="1600" err="1">
                <a:latin typeface="Pepi"/>
              </a:rPr>
              <a:t>nterdisciplinary</a:t>
            </a:r>
            <a:r>
              <a:rPr lang="en-US" sz="1600">
                <a:latin typeface="Pepi"/>
              </a:rPr>
              <a:t> team focused primarily on the analysis of people’s </a:t>
            </a:r>
            <a:r>
              <a:rPr lang="en-US" sz="1600" err="1">
                <a:latin typeface="Pepi"/>
              </a:rPr>
              <a:t>behaviour</a:t>
            </a:r>
            <a:r>
              <a:rPr lang="en-US" sz="1600">
                <a:latin typeface="Pepi"/>
              </a:rPr>
              <a:t>.</a:t>
            </a:r>
            <a:endParaRPr lang="sk-SK" sz="1600">
              <a:latin typeface="Pep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000">
                <a:latin typeface="Pepi"/>
              </a:rPr>
              <a:t>MENDEL FINHUB	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>
                <a:latin typeface="Pepi"/>
              </a:rPr>
              <a:t>Policy and uncertainty modelling including decision making processes employing Frequentist and Bayesian frameworks.</a:t>
            </a:r>
            <a:endParaRPr lang="sk-SK" sz="1600">
              <a:latin typeface="Pep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7293E1-05B3-4B02-9B4C-E5B71425F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2243" r="26336" b="6228"/>
          <a:stretch/>
        </p:blipFill>
        <p:spPr>
          <a:xfrm>
            <a:off x="6225433" y="2892789"/>
            <a:ext cx="1980000" cy="1980000"/>
          </a:xfrm>
          <a:prstGeom prst="ellipse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AF2A6B2-1AA4-452A-BBE2-DBBED4E2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 flipV="1">
            <a:off x="9088720" y="3757154"/>
            <a:ext cx="1980000" cy="1980000"/>
          </a:xfrm>
          <a:prstGeom prst="ellipse">
            <a:avLst/>
          </a:prstGeom>
        </p:spPr>
      </p:pic>
      <p:sp>
        <p:nvSpPr>
          <p:cNvPr id="18" name="Zástupný symbol pro obsah 1">
            <a:extLst>
              <a:ext uri="{FF2B5EF4-FFF2-40B4-BE49-F238E27FC236}">
                <a16:creationId xmlns:a16="http://schemas.microsoft.com/office/drawing/2014/main" id="{889ABB55-BF39-4E0A-92FF-E66591D3A713}"/>
              </a:ext>
            </a:extLst>
          </p:cNvPr>
          <p:cNvSpPr txBox="1">
            <a:spLocks/>
          </p:cNvSpPr>
          <p:nvPr/>
        </p:nvSpPr>
        <p:spPr>
          <a:xfrm>
            <a:off x="617017" y="855684"/>
            <a:ext cx="5794269" cy="5443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Pepi SemiBold" panose="02000503000000020004" pitchFamily="50" charset="-18"/>
              </a:rPr>
              <a:t>The research focus of the faculty can be grouped into </a:t>
            </a:r>
            <a:r>
              <a:rPr lang="cs-CZ" sz="1800" b="1">
                <a:latin typeface="Pepi SemiBold" panose="02000503000000020004" pitchFamily="50" charset="-18"/>
              </a:rPr>
              <a:t>5</a:t>
            </a:r>
            <a:r>
              <a:rPr lang="en-US" sz="1800" b="1">
                <a:latin typeface="Pepi SemiBold" panose="02000503000000020004" pitchFamily="50" charset="-18"/>
              </a:rPr>
              <a:t> basic areas</a:t>
            </a:r>
            <a:r>
              <a:rPr lang="cs-CZ" sz="1800" b="1">
                <a:latin typeface="Pepi SemiBold" panose="02000503000000020004" pitchFamily="50" charset="-18"/>
              </a:rPr>
              <a:t>:</a:t>
            </a:r>
            <a:endParaRPr lang="en-US" sz="1800" b="1">
              <a:latin typeface="Pepi SemiBold" panose="02000503000000020004" pitchFamily="50" charset="-18"/>
            </a:endParaRPr>
          </a:p>
          <a:p>
            <a:pPr marL="0" indent="0">
              <a:buNone/>
            </a:pPr>
            <a:endParaRPr lang="sk-SK" sz="2000">
              <a:latin typeface="Pepi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0762669-77E6-4A77-8F5F-92EE452DC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108720" y="847000"/>
            <a:ext cx="1980000" cy="1980000"/>
          </a:xfrm>
          <a:prstGeom prst="ellipse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EACC43F-733A-408C-9DC3-C790863058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t="1670" r="13343" b="2945"/>
          <a:stretch/>
        </p:blipFill>
        <p:spPr>
          <a:xfrm>
            <a:off x="9253404" y="1662799"/>
            <a:ext cx="1980000" cy="1980000"/>
          </a:xfrm>
          <a:prstGeom prst="ellipse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10F121-6EED-47A4-BFF4-50B0596C9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215433" y="4838228"/>
            <a:ext cx="1980000" cy="19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012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interiér, osoba, dav&#10;&#10;Popis byl vytvořen automaticky">
            <a:extLst>
              <a:ext uri="{FF2B5EF4-FFF2-40B4-BE49-F238E27FC236}">
                <a16:creationId xmlns:a16="http://schemas.microsoft.com/office/drawing/2014/main" id="{AB4E4158-D905-AC7C-4516-A3A3B1FD7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10" name="Vývojový diagram: spojnice 9"/>
          <p:cNvSpPr/>
          <p:nvPr/>
        </p:nvSpPr>
        <p:spPr>
          <a:xfrm>
            <a:off x="885825" y="565484"/>
            <a:ext cx="5890710" cy="5727032"/>
          </a:xfrm>
          <a:prstGeom prst="flowChartConnector">
            <a:avLst/>
          </a:prstGeom>
          <a:solidFill>
            <a:schemeClr val="accent4">
              <a:alpha val="79000"/>
            </a:scheme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Zástupný symbol pro text 3"/>
          <p:cNvSpPr txBox="1">
            <a:spLocks/>
          </p:cNvSpPr>
          <p:nvPr/>
        </p:nvSpPr>
        <p:spPr>
          <a:xfrm>
            <a:off x="1523331" y="1726150"/>
            <a:ext cx="5753265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pi"/>
              </a:rPr>
              <a:t>Study </a:t>
            </a:r>
            <a:r>
              <a:rPr lang="cs-CZ" sz="4000" b="0" err="1">
                <a:solidFill>
                  <a:srgbClr val="FFFFFF"/>
                </a:solidFill>
                <a:latin typeface="Pepi"/>
              </a:rPr>
              <a:t>at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pi"/>
              </a:rPr>
              <a:t> </a:t>
            </a:r>
            <a:r>
              <a:rPr lang="cs-CZ" sz="4000" b="0">
                <a:solidFill>
                  <a:srgbClr val="FFFFFF"/>
                </a:solidFill>
                <a:latin typeface="Pepi"/>
              </a:rPr>
              <a:t>FBE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pi"/>
              </a:rPr>
              <a:t> MENDELU</a:t>
            </a:r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1523331" y="2539212"/>
            <a:ext cx="5360952" cy="4703017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Expert lectures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Creating your own timetables - work while studying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Credits and exams (up to 3 retakes)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Possibility of repeating courses 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Chillout zones</a:t>
            </a: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pi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A00DAB-1DF4-4784-AA9F-F62C2839B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84" y="5851341"/>
            <a:ext cx="1934816" cy="10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1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FBCAE421-D1E8-48AC-9287-8A3492003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0"/>
            <a:ext cx="12712701" cy="74295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rgbClr val="004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7"/>
          <p:cNvSpPr/>
          <p:nvPr/>
        </p:nvSpPr>
        <p:spPr>
          <a:xfrm>
            <a:off x="917733" y="457377"/>
            <a:ext cx="5953668" cy="5943244"/>
          </a:xfrm>
          <a:prstGeom prst="flowChartConnector">
            <a:avLst/>
          </a:prstGeom>
          <a:solidFill>
            <a:srgbClr val="0046A0">
              <a:alpha val="77000"/>
            </a:srgb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text 1">
            <a:extLst>
              <a:ext uri="{FF2B5EF4-FFF2-40B4-BE49-F238E27FC236}">
                <a16:creationId xmlns:a16="http://schemas.microsoft.com/office/drawing/2014/main" id="{A6C40DAC-6BE1-489B-AD42-05D5E3405DAD}"/>
              </a:ext>
            </a:extLst>
          </p:cNvPr>
          <p:cNvSpPr txBox="1">
            <a:spLocks/>
          </p:cNvSpPr>
          <p:nvPr/>
        </p:nvSpPr>
        <p:spPr>
          <a:xfrm flipH="1">
            <a:off x="1517980" y="1674374"/>
            <a:ext cx="4753173" cy="10623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cs-CZ" altLang="cs-CZ" sz="4000" err="1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You</a:t>
            </a:r>
            <a:r>
              <a:rPr lang="cs-CZ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cs-CZ" altLang="cs-CZ" sz="4000" err="1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can</a:t>
            </a:r>
            <a:r>
              <a:rPr lang="cs-CZ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 study </a:t>
            </a:r>
            <a:r>
              <a:rPr lang="cs-CZ" altLang="cs-CZ" sz="4000" err="1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abroad</a:t>
            </a:r>
            <a:r>
              <a:rPr lang="cs-CZ" altLang="cs-CZ" sz="4000">
                <a:solidFill>
                  <a:schemeClr val="bg1"/>
                </a:solidFill>
                <a:latin typeface="Pepi"/>
                <a:cs typeface="Calibri" panose="020F0502020204030204" pitchFamily="34" charset="0"/>
                <a:sym typeface="Calibri" panose="020F0502020204030204" pitchFamily="34" charset="0"/>
              </a:rPr>
              <a:t>!</a:t>
            </a:r>
            <a:endParaRPr kumimoji="0" lang="cs-CZ" altLang="cs-CZ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pi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517977" y="2630570"/>
            <a:ext cx="5585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Erasmus+ and Bilateral Agreements </a:t>
            </a:r>
            <a:endParaRPr lang="sk-SK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Improve your foreign language</a:t>
            </a:r>
            <a:r>
              <a:rPr lang="sk-SK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2400" err="1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skills</a:t>
            </a:r>
            <a:endParaRPr lang="sk-SK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Make new friends</a:t>
            </a:r>
            <a:endParaRPr lang="sk-SK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400">
                <a:solidFill>
                  <a:schemeClr val="bg1"/>
                </a:solidFill>
                <a:latin typeface="Pepi"/>
                <a:cs typeface="Arial" panose="020B0604020202020204" pitchFamily="34" charset="0"/>
              </a:rPr>
              <a:t>Experience of a lifetime</a:t>
            </a:r>
            <a:endParaRPr lang="cs-CZ" sz="2400">
              <a:solidFill>
                <a:schemeClr val="bg1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9C2CCA-BF7C-4C0F-A943-28A8AC945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4" y="5861302"/>
            <a:ext cx="1917196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0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3"/>
          <p:cNvSpPr txBox="1">
            <a:spLocks/>
          </p:cNvSpPr>
          <p:nvPr/>
        </p:nvSpPr>
        <p:spPr>
          <a:xfrm>
            <a:off x="1327175" y="1845420"/>
            <a:ext cx="5753265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Study </a:t>
            </a:r>
            <a:r>
              <a:rPr lang="cs-CZ" err="1">
                <a:solidFill>
                  <a:srgbClr val="FFFFFF"/>
                </a:solidFill>
                <a:latin typeface="Montserrat" panose="00000500000000000000" pitchFamily="2" charset="-18"/>
              </a:rPr>
              <a:t>at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 </a:t>
            </a:r>
            <a:r>
              <a:rPr lang="cs-CZ">
                <a:solidFill>
                  <a:srgbClr val="FFFFFF"/>
                </a:solidFill>
                <a:latin typeface="Montserrat" panose="00000500000000000000" pitchFamily="2" charset="-18"/>
              </a:rPr>
              <a:t>FBE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 MENDELU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40B32C-F87B-4A2F-942C-9CEEA35D2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2" y="452353"/>
            <a:ext cx="12403621" cy="65339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CE684D6-EA35-44FA-B62A-14E03D218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3" y="5861302"/>
            <a:ext cx="1917196" cy="996698"/>
          </a:xfrm>
          <a:prstGeom prst="rect">
            <a:avLst/>
          </a:prstGeom>
        </p:spPr>
      </p:pic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A6F34293-91BA-4449-A548-48DE8B40BE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066" y="81609"/>
            <a:ext cx="6964371" cy="741488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Bilateral</a:t>
            </a:r>
            <a:r>
              <a:rPr lang="sk-SK" sz="4000" b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</a:t>
            </a: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Agreements</a:t>
            </a:r>
            <a:endParaRPr lang="cs-CZ" sz="4000" b="0">
              <a:solidFill>
                <a:srgbClr val="0046A0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AF1C4E4-DA3B-4D39-83B4-8D002A4EA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6" y="5680343"/>
            <a:ext cx="1917192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06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3"/>
          <p:cNvSpPr txBox="1">
            <a:spLocks/>
          </p:cNvSpPr>
          <p:nvPr/>
        </p:nvSpPr>
        <p:spPr>
          <a:xfrm>
            <a:off x="1327175" y="1845420"/>
            <a:ext cx="5753265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Study </a:t>
            </a:r>
            <a:r>
              <a:rPr lang="cs-CZ" err="1">
                <a:solidFill>
                  <a:srgbClr val="FFFFFF"/>
                </a:solidFill>
                <a:latin typeface="Montserrat" panose="00000500000000000000" pitchFamily="2" charset="-18"/>
              </a:rPr>
              <a:t>at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 </a:t>
            </a:r>
            <a:r>
              <a:rPr lang="cs-CZ">
                <a:solidFill>
                  <a:srgbClr val="FFFFFF"/>
                </a:solidFill>
                <a:latin typeface="Montserrat" panose="00000500000000000000" pitchFamily="2" charset="-18"/>
              </a:rPr>
              <a:t>FBE</a:t>
            </a: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18"/>
              </a:rPr>
              <a:t> MENDELU</a:t>
            </a:r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1523331" y="2547164"/>
            <a:ext cx="5360952" cy="4703017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prstClr val="white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Expert lectures</a:t>
            </a:r>
            <a:endParaRPr lang="cs-CZ" sz="2000">
              <a:solidFill>
                <a:prstClr val="white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prstClr val="white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Creating your own timetables - work while studying</a:t>
            </a:r>
            <a:endParaRPr lang="cs-CZ" sz="2000">
              <a:solidFill>
                <a:prstClr val="white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prstClr val="white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Credits and exams (up to 3 retakes)</a:t>
            </a:r>
            <a:endParaRPr lang="cs-CZ" sz="2000">
              <a:solidFill>
                <a:prstClr val="white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prstClr val="white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Possibility of repeating courses </a:t>
            </a:r>
            <a:endParaRPr lang="cs-CZ" sz="2000">
              <a:solidFill>
                <a:prstClr val="white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prstClr val="white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Chillout zones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18"/>
              <a:cs typeface="Calibri" panose="020F050202020403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CE684D6-EA35-44FA-B62A-14E03D218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3" y="5861302"/>
            <a:ext cx="1917196" cy="9966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D77767-D9BC-4CF9-B445-863F39FF4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3" y="0"/>
            <a:ext cx="11712577" cy="7031979"/>
          </a:xfrm>
          <a:prstGeom prst="rect">
            <a:avLst/>
          </a:prstGeom>
        </p:spPr>
      </p:pic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A6F34293-91BA-4449-A548-48DE8B40BE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77" y="272210"/>
            <a:ext cx="6964371" cy="741488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Available</a:t>
            </a:r>
            <a:r>
              <a:rPr lang="sk-SK" sz="4000" b="0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 ERASMUS+ </a:t>
            </a:r>
            <a:r>
              <a:rPr lang="sk-SK" sz="4000" b="0" err="1">
                <a:solidFill>
                  <a:srgbClr val="0046A0"/>
                </a:solidFill>
                <a:latin typeface="Pepi"/>
                <a:cs typeface="Arial" panose="020B0604020202020204" pitchFamily="34" charset="0"/>
              </a:rPr>
              <a:t>countries</a:t>
            </a:r>
            <a:endParaRPr lang="cs-CZ" sz="4000" b="0">
              <a:solidFill>
                <a:srgbClr val="0046A0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AF1C4E4-DA3B-4D39-83B4-8D002A4EA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5" y="5789742"/>
            <a:ext cx="1917192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4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095B51B-E029-47AB-A8CD-E460C9B62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3" y="-518508"/>
            <a:ext cx="12454672" cy="8306474"/>
          </a:xfrm>
          <a:prstGeom prst="rect">
            <a:avLst/>
          </a:prstGeom>
        </p:spPr>
      </p:pic>
      <p:sp>
        <p:nvSpPr>
          <p:cNvPr id="10" name="Vývojový diagram: spojnice 9"/>
          <p:cNvSpPr/>
          <p:nvPr/>
        </p:nvSpPr>
        <p:spPr>
          <a:xfrm>
            <a:off x="652893" y="921494"/>
            <a:ext cx="5890710" cy="5727032"/>
          </a:xfrm>
          <a:prstGeom prst="flowChartConnector">
            <a:avLst/>
          </a:prstGeom>
          <a:solidFill>
            <a:schemeClr val="accent4">
              <a:alpha val="79000"/>
            </a:schemeClr>
          </a:solidFill>
          <a:ln w="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Zástupný symbol pro text 3"/>
          <p:cNvSpPr txBox="1">
            <a:spLocks/>
          </p:cNvSpPr>
          <p:nvPr/>
        </p:nvSpPr>
        <p:spPr>
          <a:xfrm>
            <a:off x="2423488" y="1635946"/>
            <a:ext cx="5476616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0">
                <a:solidFill>
                  <a:srgbClr val="FFFFFF"/>
                </a:solidFill>
                <a:latin typeface="Pepi"/>
              </a:rPr>
              <a:t>P</a:t>
            </a:r>
            <a:r>
              <a:rPr lang="cs-CZ" sz="4000" b="0" err="1">
                <a:solidFill>
                  <a:srgbClr val="FFFFFF"/>
                </a:solidFill>
                <a:latin typeface="Pepi"/>
              </a:rPr>
              <a:t>artnership</a:t>
            </a:r>
            <a:endParaRPr kumimoji="0" lang="cs-CZ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pi"/>
            </a:endParaRPr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1182651" y="2398132"/>
            <a:ext cx="5360952" cy="4703017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Applied</a:t>
            </a:r>
            <a:r>
              <a:rPr lang="cs-CZ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</a:t>
            </a:r>
            <a:r>
              <a:rPr lang="cs-CZ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research</a:t>
            </a:r>
            <a:r>
              <a:rPr lang="cs-CZ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and </a:t>
            </a:r>
            <a:r>
              <a:rPr lang="cs-CZ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consultancy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Internship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and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job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opportunities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for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students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Lectures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and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workshops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at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the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faculty</a:t>
            </a:r>
            <a:endParaRPr lang="sk-SK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Events</a:t>
            </a:r>
            <a:r>
              <a:rPr lang="sk-SK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 and </a:t>
            </a:r>
            <a:r>
              <a:rPr lang="sk-SK" err="1">
                <a:solidFill>
                  <a:prstClr val="white"/>
                </a:solidFill>
                <a:latin typeface="Pepi"/>
                <a:cs typeface="Calibri" panose="020F0502020204030204" pitchFamily="34" charset="0"/>
              </a:rPr>
              <a:t>promotion</a:t>
            </a:r>
            <a:endParaRPr lang="cs-CZ">
              <a:solidFill>
                <a:prstClr val="white"/>
              </a:solidFill>
              <a:latin typeface="Pepi"/>
              <a:cs typeface="Calibri" panose="020F0502020204030204" pitchFamily="34" charset="0"/>
            </a:endParaRPr>
          </a:p>
          <a:p>
            <a:pPr marL="342900" lvl="0" indent="-34290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sk-SK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</a:rPr>
              <a:t>Infrastructure</a:t>
            </a:r>
            <a:r>
              <a:rPr kumimoji="0" lang="sk-SK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</a:rPr>
              <a:t> </a:t>
            </a:r>
            <a:r>
              <a:rPr kumimoji="0" lang="sk-SK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</a:rPr>
              <a:t>developement</a:t>
            </a:r>
            <a:r>
              <a:rPr kumimoji="0" lang="sk-SK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pi"/>
                <a:cs typeface="Calibri" panose="020F0502020204030204" pitchFamily="34" charset="0"/>
              </a:rPr>
              <a:t> </a:t>
            </a: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pi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75DA62-726A-49CE-90BF-9FDF69F85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04" y="5187649"/>
            <a:ext cx="2072143" cy="6036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340A8C-D649-4188-B774-2FD159861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67" y="5064103"/>
            <a:ext cx="1239476" cy="9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červená, patro, zeď&#10;&#10;Popis byl vytvořen automaticky">
            <a:extLst>
              <a:ext uri="{FF2B5EF4-FFF2-40B4-BE49-F238E27FC236}">
                <a16:creationId xmlns:a16="http://schemas.microsoft.com/office/drawing/2014/main" id="{D43D712B-F9AD-5CFC-B45E-65CC21A49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3" y="-313057"/>
            <a:ext cx="11791233" cy="8428011"/>
          </a:xfrm>
          <a:prstGeom prst="rect">
            <a:avLst/>
          </a:prstGeom>
        </p:spPr>
      </p:pic>
      <p:pic>
        <p:nvPicPr>
          <p:cNvPr id="7" name="Obrázek 6" descr="Obsah obrázku text, interiér, žlutá&#10;&#10;Popis byl vytvořen automaticky">
            <a:extLst>
              <a:ext uri="{FF2B5EF4-FFF2-40B4-BE49-F238E27FC236}">
                <a16:creationId xmlns:a16="http://schemas.microsoft.com/office/drawing/2014/main" id="{D551762D-F728-58E8-2A92-D2E8E2543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3" y="0"/>
            <a:ext cx="1186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" y="-1338083"/>
            <a:ext cx="7415462" cy="953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87" y="2138126"/>
            <a:ext cx="593061" cy="838800"/>
          </a:xfrm>
          <a:prstGeom prst="rect">
            <a:avLst/>
          </a:prstGeom>
        </p:spPr>
      </p:pic>
      <p:sp>
        <p:nvSpPr>
          <p:cNvPr id="7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8257513" y="2357801"/>
            <a:ext cx="4034590" cy="619125"/>
          </a:xfrm>
        </p:spPr>
        <p:txBody>
          <a:bodyPr/>
          <a:lstStyle/>
          <a:p>
            <a:r>
              <a:rPr lang="sk-SK" sz="2000" b="0">
                <a:solidFill>
                  <a:schemeClr val="tx1"/>
                </a:solidFill>
                <a:latin typeface="Pepi"/>
              </a:rPr>
              <a:t>www.pef.mendelu.cz/en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17" y="2822913"/>
            <a:ext cx="593061" cy="8388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47" y="3549013"/>
            <a:ext cx="593061" cy="838800"/>
          </a:xfrm>
          <a:prstGeom prst="rect">
            <a:avLst/>
          </a:prstGeom>
        </p:spPr>
      </p:pic>
      <p:sp>
        <p:nvSpPr>
          <p:cNvPr id="12" name="Zástupný symbol pro text 2"/>
          <p:cNvSpPr txBox="1">
            <a:spLocks/>
          </p:cNvSpPr>
          <p:nvPr/>
        </p:nvSpPr>
        <p:spPr>
          <a:xfrm>
            <a:off x="8257513" y="4384231"/>
            <a:ext cx="4034590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b="0">
                <a:solidFill>
                  <a:srgbClr val="000000"/>
                </a:solidFill>
                <a:latin typeface="Pepi"/>
              </a:rPr>
              <a:t>Faculty of Business and Economics (FBE)</a:t>
            </a:r>
            <a:endParaRPr kumimoji="0" lang="sk-SK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pi"/>
            </a:endParaRPr>
          </a:p>
        </p:txBody>
      </p:sp>
      <p:sp>
        <p:nvSpPr>
          <p:cNvPr id="13" name="Zástupný symbol pro text 2"/>
          <p:cNvSpPr txBox="1">
            <a:spLocks/>
          </p:cNvSpPr>
          <p:nvPr/>
        </p:nvSpPr>
        <p:spPr>
          <a:xfrm>
            <a:off x="8257513" y="3074083"/>
            <a:ext cx="4034590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pi"/>
              </a:rPr>
              <a:t>pef.mendelu</a:t>
            </a:r>
            <a:endParaRPr kumimoji="0" lang="sk-SK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pi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60C0F6-A7B1-4C66-A6CA-E84DDFC909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8" y="5861304"/>
            <a:ext cx="1917192" cy="996696"/>
          </a:xfrm>
          <a:prstGeom prst="rect">
            <a:avLst/>
          </a:prstGeom>
        </p:spPr>
      </p:pic>
      <p:sp>
        <p:nvSpPr>
          <p:cNvPr id="2" name="AutoShape 2" descr="THE NEW LINKEDIN LOGO BLACK PNG 2023 - eDigital Agency">
            <a:extLst>
              <a:ext uri="{FF2B5EF4-FFF2-40B4-BE49-F238E27FC236}">
                <a16:creationId xmlns:a16="http://schemas.microsoft.com/office/drawing/2014/main" id="{234E95CD-340C-40CE-B2C8-F1EE81882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THE NEW LINKEDIN LOGO BLACK PNG 2023 - eDigital Agency">
            <a:extLst>
              <a:ext uri="{FF2B5EF4-FFF2-40B4-BE49-F238E27FC236}">
                <a16:creationId xmlns:a16="http://schemas.microsoft.com/office/drawing/2014/main" id="{4783F44D-11B4-4C1D-A1CD-A16353DC1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90" y="4420425"/>
            <a:ext cx="471698" cy="4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5C979BA9-4F8B-4428-9692-73225299CB0C}"/>
              </a:ext>
            </a:extLst>
          </p:cNvPr>
          <p:cNvSpPr txBox="1">
            <a:spLocks/>
          </p:cNvSpPr>
          <p:nvPr/>
        </p:nvSpPr>
        <p:spPr>
          <a:xfrm>
            <a:off x="8257513" y="3776753"/>
            <a:ext cx="4034590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pi"/>
              </a:rPr>
              <a:t>pefmendelu</a:t>
            </a:r>
            <a:endParaRPr kumimoji="0" lang="sk-SK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pi"/>
            </a:endParaRPr>
          </a:p>
        </p:txBody>
      </p:sp>
    </p:spTree>
    <p:extLst>
      <p:ext uri="{BB962C8B-B14F-4D97-AF65-F5344CB8AC3E}">
        <p14:creationId xmlns:p14="http://schemas.microsoft.com/office/powerpoint/2010/main" val="306126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94769" y="2730305"/>
            <a:ext cx="110508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k-SK" sz="6200" b="1" err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Thank</a:t>
            </a:r>
            <a:r>
              <a:rPr lang="sk-SK" sz="6200" b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 </a:t>
            </a:r>
            <a:r>
              <a:rPr lang="sk-SK" sz="6200" b="1" err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you</a:t>
            </a:r>
            <a:r>
              <a:rPr lang="sk-SK" sz="6200" b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 </a:t>
            </a:r>
            <a:r>
              <a:rPr lang="sk-SK" sz="6200" b="1" err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for</a:t>
            </a:r>
            <a:r>
              <a:rPr lang="sk-SK" sz="6200" b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 </a:t>
            </a:r>
            <a:r>
              <a:rPr lang="sk-SK" sz="6200" b="1" err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your</a:t>
            </a:r>
            <a:r>
              <a:rPr lang="sk-SK" sz="6200" b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 </a:t>
            </a:r>
            <a:r>
              <a:rPr lang="sk-SK" sz="6200" b="1" err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attention</a:t>
            </a:r>
            <a:r>
              <a:rPr lang="sk-SK" sz="6200" b="1">
                <a:solidFill>
                  <a:schemeClr val="bg1"/>
                </a:solidFill>
                <a:latin typeface="Pepi SemiBold" panose="02000503000000020004" pitchFamily="50" charset="-18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4571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B53879-D5F0-43D8-BCE1-5FBEE0796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04" y="5861302"/>
            <a:ext cx="1917196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F595460-F03F-4CA3-AC6C-ECC8C8EF4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5366" y="796434"/>
            <a:ext cx="4302578" cy="619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4000" b="0">
                <a:solidFill>
                  <a:srgbClr val="78BE14"/>
                </a:solidFill>
                <a:latin typeface="Pepi"/>
              </a:rPr>
              <a:t>Czech</a:t>
            </a:r>
            <a:r>
              <a:rPr lang="cs-CZ" sz="4000" b="0">
                <a:solidFill>
                  <a:schemeClr val="tx2"/>
                </a:solidFill>
                <a:latin typeface="Pepi"/>
              </a:rPr>
              <a:t> </a:t>
            </a:r>
            <a:r>
              <a:rPr lang="cs-CZ" sz="4000" b="0" err="1">
                <a:solidFill>
                  <a:srgbClr val="78BE14"/>
                </a:solidFill>
                <a:latin typeface="Pepi"/>
              </a:rPr>
              <a:t>inventions</a:t>
            </a:r>
            <a:endParaRPr lang="en-CZ" sz="4000" b="0">
              <a:solidFill>
                <a:srgbClr val="78BE14"/>
              </a:solidFill>
              <a:latin typeface="Pepi"/>
            </a:endParaRPr>
          </a:p>
        </p:txBody>
      </p:sp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BC41A682-DA1C-42DF-AEB8-9845212F11FA}"/>
              </a:ext>
            </a:extLst>
          </p:cNvPr>
          <p:cNvSpPr txBox="1">
            <a:spLocks/>
          </p:cNvSpPr>
          <p:nvPr/>
        </p:nvSpPr>
        <p:spPr>
          <a:xfrm>
            <a:off x="6545366" y="1652313"/>
            <a:ext cx="5573314" cy="477723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348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cs-CZ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1961 </a:t>
            </a:r>
            <a:r>
              <a:rPr lang="cs-CZ" sz="2000">
                <a:latin typeface="Pepi"/>
                <a:cs typeface="Arial" panose="020B0604020202020204" pitchFamily="34" charset="0"/>
              </a:rPr>
              <a:t>C</a:t>
            </a:r>
            <a:r>
              <a:rPr lang="en-US" sz="2000" err="1">
                <a:latin typeface="Pepi"/>
                <a:cs typeface="Arial" panose="020B0604020202020204" pitchFamily="34" charset="0"/>
              </a:rPr>
              <a:t>ontact</a:t>
            </a:r>
            <a:r>
              <a:rPr lang="en-US" sz="2000">
                <a:latin typeface="Pepi"/>
                <a:cs typeface="Arial" panose="020B0604020202020204" pitchFamily="34" charset="0"/>
              </a:rPr>
              <a:t> </a:t>
            </a:r>
            <a:r>
              <a:rPr lang="cs-CZ" sz="2000">
                <a:latin typeface="Pepi"/>
                <a:cs typeface="Arial" panose="020B0604020202020204" pitchFamily="34" charset="0"/>
              </a:rPr>
              <a:t>gel </a:t>
            </a:r>
            <a:r>
              <a:rPr lang="en-US" sz="2000">
                <a:latin typeface="Pepi"/>
                <a:cs typeface="Arial" panose="020B0604020202020204" pitchFamily="34" charset="0"/>
              </a:rPr>
              <a:t>lenses</a:t>
            </a:r>
            <a:r>
              <a:rPr lang="cs-CZ" sz="2000">
                <a:latin typeface="Pepi"/>
                <a:cs typeface="Arial" panose="020B0604020202020204" pitchFamily="34" charset="0"/>
              </a:rPr>
              <a:t> (Otto Wichterle)</a:t>
            </a:r>
            <a:endParaRPr lang="en-US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8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cs-CZ" sz="2000">
                <a:latin typeface="Pepi"/>
                <a:cs typeface="Arial" panose="020B0604020202020204" pitchFamily="34" charset="0"/>
              </a:rPr>
              <a:t>1921 Robot (R.U.R., Karel Čapek)</a:t>
            </a:r>
          </a:p>
          <a:p>
            <a:pPr marL="522900" indent="-342900">
              <a:lnSpc>
                <a:spcPts val="2300"/>
              </a:lnSpc>
              <a:spcBef>
                <a:spcPts val="18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1897 </a:t>
            </a:r>
            <a:r>
              <a:rPr lang="cs-CZ" sz="2000">
                <a:latin typeface="Pepi"/>
                <a:cs typeface="Arial" panose="020B0604020202020204" pitchFamily="34" charset="0"/>
              </a:rPr>
              <a:t>T</a:t>
            </a:r>
            <a:r>
              <a:rPr lang="en-US" sz="2000">
                <a:latin typeface="Pepi"/>
                <a:cs typeface="Arial" panose="020B0604020202020204" pitchFamily="34" charset="0"/>
              </a:rPr>
              <a:t>he first mass-produced car in Central Europe</a:t>
            </a:r>
            <a:r>
              <a:rPr lang="cs-CZ" sz="2000">
                <a:latin typeface="Pepi"/>
                <a:cs typeface="Arial" panose="020B0604020202020204" pitchFamily="34" charset="0"/>
              </a:rPr>
              <a:t> → Tatra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Präsident</a:t>
            </a:r>
            <a:endParaRPr lang="en-US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8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cs-CZ" sz="2000">
                <a:latin typeface="Pepi"/>
                <a:cs typeface="Arial" panose="020B0604020202020204" pitchFamily="34" charset="0"/>
              </a:rPr>
              <a:t>1843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Sugar</a:t>
            </a:r>
            <a:r>
              <a:rPr lang="cs-CZ" sz="2000">
                <a:latin typeface="Pepi"/>
                <a:cs typeface="Arial" panose="020B0604020202020204" pitchFamily="34" charset="0"/>
              </a:rPr>
              <a:t>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cube</a:t>
            </a:r>
            <a:r>
              <a:rPr lang="cs-CZ" sz="2000">
                <a:latin typeface="Pepi"/>
                <a:cs typeface="Arial" panose="020B0604020202020204" pitchFamily="34" charset="0"/>
              </a:rPr>
              <a:t> (Jakub Kryštof Rad)</a:t>
            </a:r>
          </a:p>
          <a:p>
            <a:pPr marL="522900" indent="-342900">
              <a:lnSpc>
                <a:spcPts val="2300"/>
              </a:lnSpc>
              <a:spcBef>
                <a:spcPts val="18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cs-CZ" sz="2000">
                <a:latin typeface="Pepi"/>
                <a:cs typeface="Arial" panose="020B0604020202020204" pitchFamily="34" charset="0"/>
              </a:rPr>
              <a:t>1754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Lightning</a:t>
            </a:r>
            <a:r>
              <a:rPr lang="cs-CZ" sz="2000">
                <a:latin typeface="Pepi"/>
                <a:cs typeface="Arial" panose="020B0604020202020204" pitchFamily="34" charset="0"/>
              </a:rPr>
              <a:t> </a:t>
            </a:r>
            <a:r>
              <a:rPr lang="cs-CZ" sz="2000" err="1">
                <a:latin typeface="Pepi"/>
                <a:cs typeface="Arial" panose="020B0604020202020204" pitchFamily="34" charset="0"/>
              </a:rPr>
              <a:t>conductor</a:t>
            </a:r>
            <a:r>
              <a:rPr lang="cs-CZ" sz="2000">
                <a:latin typeface="Pepi"/>
                <a:cs typeface="Arial" panose="020B0604020202020204" pitchFamily="34" charset="0"/>
              </a:rPr>
              <a:t> (Prokop Diviš)</a:t>
            </a: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endParaRPr lang="en-US" sz="2000">
              <a:latin typeface="Pepi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A0363C-0512-4BA5-8802-20450C744046}"/>
              </a:ext>
            </a:extLst>
          </p:cNvPr>
          <p:cNvSpPr/>
          <p:nvPr/>
        </p:nvSpPr>
        <p:spPr>
          <a:xfrm>
            <a:off x="1" y="0"/>
            <a:ext cx="461792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78BE14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B299D4B-384F-4802-85B3-1298880A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465" y="5724367"/>
            <a:ext cx="3181794" cy="1133633"/>
          </a:xfrm>
          <a:prstGeom prst="rect">
            <a:avLst/>
          </a:prstGeom>
        </p:spPr>
      </p:pic>
      <p:pic>
        <p:nvPicPr>
          <p:cNvPr id="16" name="Picture 3" descr="contact-lens.jpg">
            <a:extLst>
              <a:ext uri="{FF2B5EF4-FFF2-40B4-BE49-F238E27FC236}">
                <a16:creationId xmlns:a16="http://schemas.microsoft.com/office/drawing/2014/main" id="{B1C8C6CB-CE9B-42FB-B9F3-84657C011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6" r="17206"/>
          <a:stretch/>
        </p:blipFill>
        <p:spPr>
          <a:xfrm>
            <a:off x="1741992" y="225202"/>
            <a:ext cx="1761587" cy="1761587"/>
          </a:xfrm>
          <a:prstGeom prst="ellipse">
            <a:avLst/>
          </a:prstGeom>
        </p:spPr>
      </p:pic>
      <p:pic>
        <p:nvPicPr>
          <p:cNvPr id="17" name="Picture 3" descr="977987_auto.jpg">
            <a:extLst>
              <a:ext uri="{FF2B5EF4-FFF2-40B4-BE49-F238E27FC236}">
                <a16:creationId xmlns:a16="http://schemas.microsoft.com/office/drawing/2014/main" id="{BAE30D8A-140B-4884-B856-B53FBE975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3" r="4803"/>
          <a:stretch/>
        </p:blipFill>
        <p:spPr>
          <a:xfrm>
            <a:off x="702223" y="2101565"/>
            <a:ext cx="2427829" cy="2427829"/>
          </a:xfrm>
          <a:prstGeom prst="ellipse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67966A3-BD3C-4B35-9DF1-AC2B65E221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5291" r="1757" b="13272"/>
          <a:stretch/>
        </p:blipFill>
        <p:spPr>
          <a:xfrm>
            <a:off x="1250434" y="4644170"/>
            <a:ext cx="2022135" cy="2022135"/>
          </a:xfrm>
          <a:prstGeom prst="ellipse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EC04088-A784-128D-9BAA-CE7DDBC4AF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33" r="7833"/>
          <a:stretch/>
        </p:blipFill>
        <p:spPr>
          <a:xfrm>
            <a:off x="3889133" y="1001171"/>
            <a:ext cx="2427829" cy="2427829"/>
          </a:xfrm>
          <a:prstGeom prst="ellipse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21E42B-D133-0DA6-7BFF-795B71C297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3" b="453"/>
          <a:stretch/>
        </p:blipFill>
        <p:spPr>
          <a:xfrm>
            <a:off x="3422214" y="3722027"/>
            <a:ext cx="2830990" cy="2830990"/>
          </a:xfrm>
          <a:prstGeom prst="ellipse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F3376F4-DC3F-458E-9739-BAA74A916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463" y="5764306"/>
            <a:ext cx="1614103" cy="9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6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F595460-F03F-4CA3-AC6C-ECC8C8EF4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5732" y="525524"/>
            <a:ext cx="3944235" cy="619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0">
                <a:solidFill>
                  <a:srgbClr val="78BE14"/>
                </a:solidFill>
                <a:latin typeface="Pepi"/>
              </a:rPr>
              <a:t>Czech </a:t>
            </a:r>
            <a:r>
              <a:rPr lang="cs-CZ" sz="4000" b="0" err="1">
                <a:solidFill>
                  <a:srgbClr val="78BE14"/>
                </a:solidFill>
                <a:latin typeface="Pepi"/>
              </a:rPr>
              <a:t>innovator</a:t>
            </a:r>
            <a:endParaRPr lang="en-CZ" sz="4000" b="0">
              <a:solidFill>
                <a:srgbClr val="78BE14"/>
              </a:solidFill>
              <a:latin typeface="Pepi"/>
            </a:endParaRPr>
          </a:p>
        </p:txBody>
      </p:sp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BC41A682-DA1C-42DF-AEB8-9845212F11FA}"/>
              </a:ext>
            </a:extLst>
          </p:cNvPr>
          <p:cNvSpPr txBox="1">
            <a:spLocks/>
          </p:cNvSpPr>
          <p:nvPr/>
        </p:nvSpPr>
        <p:spPr>
          <a:xfrm>
            <a:off x="6615732" y="1714358"/>
            <a:ext cx="4986333" cy="477723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348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cs-CZ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cs-CZ" sz="1800" b="1">
                <a:latin typeface="Pepi SemiBold" panose="02000503000000020004" pitchFamily="50" charset="-18"/>
                <a:cs typeface="Arial" panose="020B0604020202020204" pitchFamily="34" charset="0"/>
              </a:rPr>
              <a:t>Tomáš Baťa (1876–1932)</a:t>
            </a: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family shoe business since 1667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founder of the Bata Shoes company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one of the world's biggest multinational retailers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retailer of shoes and accessories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90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A0363C-0512-4BA5-8802-20450C744046}"/>
              </a:ext>
            </a:extLst>
          </p:cNvPr>
          <p:cNvSpPr/>
          <p:nvPr/>
        </p:nvSpPr>
        <p:spPr>
          <a:xfrm>
            <a:off x="1" y="0"/>
            <a:ext cx="461792" cy="6858000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78BE14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B299D4B-384F-4802-85B3-1298880A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465" y="5724367"/>
            <a:ext cx="3181794" cy="11336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821620-EEBC-7821-5038-28FA30404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6" r="10886"/>
          <a:stretch/>
        </p:blipFill>
        <p:spPr>
          <a:xfrm>
            <a:off x="3851224" y="3706000"/>
            <a:ext cx="3034262" cy="3034262"/>
          </a:xfrm>
          <a:prstGeom prst="ellipse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5B7FC8A-0076-7AD7-EEDE-53D38129D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96" r="12596"/>
          <a:stretch/>
        </p:blipFill>
        <p:spPr>
          <a:xfrm>
            <a:off x="2112670" y="64246"/>
            <a:ext cx="3730185" cy="3730185"/>
          </a:xfrm>
          <a:prstGeom prst="ellipse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23E4E93-8B5C-6BD3-BD96-CE70AB55A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67" y="3832530"/>
            <a:ext cx="2643879" cy="8943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3CA0F45-9AAB-4902-886D-EB9FF7656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931" y="5838262"/>
            <a:ext cx="1614103" cy="9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AF4A238-52E9-41C6-8222-1F59FF900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4894" y="301493"/>
            <a:ext cx="7779833" cy="619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b="0">
                <a:solidFill>
                  <a:srgbClr val="78BE14"/>
                </a:solidFill>
                <a:latin typeface="Pepi"/>
                <a:cs typeface="Arial" panose="020B0604020202020204" pitchFamily="34" charset="0"/>
              </a:rPr>
              <a:t>Southern Moravian </a:t>
            </a:r>
            <a:r>
              <a:rPr lang="sk-SK" sz="4000" b="0" err="1">
                <a:solidFill>
                  <a:srgbClr val="78BE14"/>
                </a:solidFill>
                <a:latin typeface="Pepi"/>
                <a:cs typeface="Arial" panose="020B0604020202020204" pitchFamily="34" charset="0"/>
              </a:rPr>
              <a:t>region</a:t>
            </a:r>
            <a:endParaRPr lang="sk-SK" sz="4000" b="0">
              <a:solidFill>
                <a:srgbClr val="78BE14"/>
              </a:solidFill>
              <a:latin typeface="Pep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Z" sz="4000" b="0">
              <a:solidFill>
                <a:srgbClr val="78BE14"/>
              </a:solidFill>
              <a:latin typeface="Pepi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A598B78-660B-44E1-BA7A-3E909DDC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46" y="0"/>
            <a:ext cx="494038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B9C5A58-767A-4D31-AFC5-991D8B446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535" y="5805218"/>
            <a:ext cx="457264" cy="104789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DA1CBA-4512-4FFF-8A6F-9B96CE430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2" y="769907"/>
            <a:ext cx="4148308" cy="4068154"/>
          </a:xfrm>
          <a:prstGeom prst="ellipse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129FE87-9584-4902-88EC-EF1DBA2D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87" y="2803984"/>
            <a:ext cx="3975800" cy="3818566"/>
          </a:xfrm>
          <a:prstGeom prst="ellipse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6399FEA-7BCC-4284-A8AC-34C1E6D76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414" y="387289"/>
            <a:ext cx="3994210" cy="3994212"/>
          </a:xfrm>
          <a:prstGeom prst="ellipse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0E3DA29-D3D0-499D-B339-E1383C1B5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521" y="5792263"/>
            <a:ext cx="1614103" cy="9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AF4A238-52E9-41C6-8222-1F59FF900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3618" y="270750"/>
            <a:ext cx="11208946" cy="619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>
                <a:solidFill>
                  <a:srgbClr val="78BE14"/>
                </a:solidFill>
                <a:latin typeface="Pepi"/>
              </a:rPr>
              <a:t>Moravian Region</a:t>
            </a:r>
            <a:r>
              <a:rPr lang="cs-CZ" b="0">
                <a:solidFill>
                  <a:srgbClr val="78BE14"/>
                </a:solidFill>
                <a:latin typeface="Pepi"/>
              </a:rPr>
              <a:t> – t</a:t>
            </a:r>
            <a:r>
              <a:rPr lang="en-US" b="0">
                <a:solidFill>
                  <a:srgbClr val="78BE14"/>
                </a:solidFill>
                <a:latin typeface="Pepi"/>
              </a:rPr>
              <a:t>he highest suspension bridge in the world</a:t>
            </a:r>
            <a:endParaRPr lang="en-CZ" b="0">
              <a:solidFill>
                <a:srgbClr val="78BE14"/>
              </a:solidFill>
              <a:latin typeface="Pepi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A598B78-660B-44E1-BA7A-3E909DDC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46" y="0"/>
            <a:ext cx="494038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B9C5A58-767A-4D31-AFC5-991D8B446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535" y="5805218"/>
            <a:ext cx="457264" cy="10478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BF0AE3-D858-80B2-7805-33133530A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43" t="2158" r="5901" b="1454"/>
          <a:stretch/>
        </p:blipFill>
        <p:spPr>
          <a:xfrm>
            <a:off x="2049073" y="788245"/>
            <a:ext cx="4419018" cy="4419018"/>
          </a:xfrm>
          <a:prstGeom prst="ellipse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E083CD-D2F7-C7CB-0D43-95B7EAE7B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1" r="17701"/>
          <a:stretch/>
        </p:blipFill>
        <p:spPr>
          <a:xfrm>
            <a:off x="6154908" y="3800034"/>
            <a:ext cx="2934080" cy="2934078"/>
          </a:xfrm>
          <a:prstGeom prst="ellipse">
            <a:avLst/>
          </a:prstGeom>
        </p:spPr>
      </p:pic>
      <p:sp>
        <p:nvSpPr>
          <p:cNvPr id="14" name="Zástupný symbol pro text 3">
            <a:extLst>
              <a:ext uri="{FF2B5EF4-FFF2-40B4-BE49-F238E27FC236}">
                <a16:creationId xmlns:a16="http://schemas.microsoft.com/office/drawing/2014/main" id="{8809C336-A662-566E-F4AF-43C2C25604AE}"/>
              </a:ext>
            </a:extLst>
          </p:cNvPr>
          <p:cNvSpPr txBox="1">
            <a:spLocks/>
          </p:cNvSpPr>
          <p:nvPr/>
        </p:nvSpPr>
        <p:spPr>
          <a:xfrm>
            <a:off x="7734793" y="1316206"/>
            <a:ext cx="3844413" cy="477723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348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cs-CZ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length 721 m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from 1110 to 1116 meters above sea level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up to 96 m above the ground</a:t>
            </a:r>
            <a:endParaRPr lang="cs-CZ" sz="20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1200"/>
              </a:spcBef>
              <a:spcAft>
                <a:spcPts val="800"/>
              </a:spcAft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000">
                <a:latin typeface="Pepi"/>
                <a:cs typeface="Arial" panose="020B0604020202020204" pitchFamily="34" charset="0"/>
              </a:rPr>
              <a:t>can withstand a wind speed of 200 km/h.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56811C5-7C3D-DBFB-BEBF-C6E0DD9535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90" r="19890"/>
          <a:stretch/>
        </p:blipFill>
        <p:spPr>
          <a:xfrm>
            <a:off x="612794" y="4429274"/>
            <a:ext cx="2285248" cy="2285248"/>
          </a:xfrm>
          <a:prstGeom prst="ellipse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9E2EADD-5F97-4586-AAA0-D32300248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5440" y="5571681"/>
            <a:ext cx="1657727" cy="116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5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7441EF9C-4387-A990-ADA0-C0679B70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3B7C9C-3B2A-47F8-B974-C5E85887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967" y="5581551"/>
            <a:ext cx="1700349" cy="11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C3CB01D-AFFD-4CFF-A103-3F7AABEFD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2132" y="318887"/>
            <a:ext cx="3939627" cy="5572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4000" b="0">
                <a:solidFill>
                  <a:srgbClr val="78BE14"/>
                </a:solidFill>
                <a:latin typeface="Pepi"/>
                <a:cs typeface="Arial" panose="020B0604020202020204" pitchFamily="34" charset="0"/>
              </a:rPr>
              <a:t>Brno</a:t>
            </a:r>
            <a:endParaRPr lang="en-CZ" sz="4000" b="0">
              <a:solidFill>
                <a:srgbClr val="78BE14"/>
              </a:solidFill>
              <a:latin typeface="Pepi"/>
              <a:cs typeface="Arial" panose="020B0604020202020204" pitchFamily="34" charset="0"/>
            </a:endParaRPr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E9D66804-0C26-4595-8F81-16A1FEFD3F00}"/>
              </a:ext>
            </a:extLst>
          </p:cNvPr>
          <p:cNvSpPr txBox="1">
            <a:spLocks/>
          </p:cNvSpPr>
          <p:nvPr/>
        </p:nvSpPr>
        <p:spPr>
          <a:xfrm>
            <a:off x="7459568" y="1076870"/>
            <a:ext cx="4084757" cy="480334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348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cs-CZ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2</a:t>
            </a:r>
            <a:r>
              <a:rPr lang="en-US" sz="1800" baseline="30000">
                <a:latin typeface="Pepi"/>
                <a:cs typeface="Arial" panose="020B0604020202020204" pitchFamily="34" charset="0"/>
              </a:rPr>
              <a:t>nd</a:t>
            </a:r>
            <a:r>
              <a:rPr lang="en-US" sz="1800">
                <a:latin typeface="Pepi"/>
                <a:cs typeface="Arial" panose="020B0604020202020204" pitchFamily="34" charset="0"/>
              </a:rPr>
              <a:t> largest in the Czech</a:t>
            </a:r>
            <a:r>
              <a:rPr lang="cs-CZ" sz="1800">
                <a:latin typeface="Pepi"/>
                <a:cs typeface="Arial" panose="020B0604020202020204" pitchFamily="34" charset="0"/>
              </a:rPr>
              <a:t> Republic</a:t>
            </a:r>
            <a:endParaRPr lang="sk-SK" sz="18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cs-CZ" sz="1800">
                <a:latin typeface="Pepi"/>
                <a:cs typeface="Arial" panose="020B0604020202020204" pitchFamily="34" charset="0"/>
              </a:rPr>
              <a:t>4</a:t>
            </a:r>
            <a:r>
              <a:rPr lang="en-US" sz="1800" baseline="30000" err="1">
                <a:latin typeface="Pepi"/>
                <a:cs typeface="Arial" panose="020B0604020202020204" pitchFamily="34" charset="0"/>
              </a:rPr>
              <a:t>th</a:t>
            </a:r>
            <a:r>
              <a:rPr lang="en-US" sz="1800">
                <a:latin typeface="Pepi"/>
                <a:cs typeface="Arial" panose="020B0604020202020204" pitchFamily="34" charset="0"/>
              </a:rPr>
              <a:t> best student city in the world</a:t>
            </a:r>
            <a:endParaRPr lang="cs-CZ" sz="18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400 000 inhabitants</a:t>
            </a: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Over 60 000 students</a:t>
            </a: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13 universities, Central European Institute of Technology (CEITEC)</a:t>
            </a: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Business Incubators</a:t>
            </a: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Hi-tech companies: Avast, Honeywell, Thermo-Fisher…</a:t>
            </a:r>
            <a:endParaRPr lang="cs-CZ" sz="1800">
              <a:latin typeface="Pepi"/>
              <a:cs typeface="Arial" panose="020B0604020202020204" pitchFamily="34" charset="0"/>
            </a:endParaRPr>
          </a:p>
          <a:p>
            <a:pPr marL="522900" indent="-342900">
              <a:lnSpc>
                <a:spcPts val="2300"/>
              </a:lnSpc>
              <a:spcBef>
                <a:spcPts val="600"/>
              </a:spcBef>
              <a:spcAft>
                <a:spcPts val="800"/>
              </a:spcAft>
              <a:buClr>
                <a:srgbClr val="78BE14"/>
              </a:buClr>
              <a:buFont typeface="Wingdings" panose="05000000000000000000" pitchFamily="2" charset="2"/>
              <a:buChar char="ü"/>
            </a:pPr>
            <a:r>
              <a:rPr lang="en-US" sz="1800">
                <a:latin typeface="Pepi"/>
                <a:cs typeface="Arial" panose="020B0604020202020204" pitchFamily="34" charset="0"/>
              </a:rPr>
              <a:t>Moravian cuisine and drinks</a:t>
            </a:r>
            <a:br>
              <a:rPr lang="en-US" sz="1800">
                <a:latin typeface="Pepi"/>
                <a:cs typeface="Arial" panose="020B0604020202020204" pitchFamily="34" charset="0"/>
              </a:rPr>
            </a:br>
            <a:r>
              <a:rPr lang="en-US" sz="1800">
                <a:latin typeface="Pepi"/>
                <a:cs typeface="Arial" panose="020B0604020202020204" pitchFamily="34" charset="0"/>
              </a:rPr>
              <a:t>(wineries, breweries, …)</a:t>
            </a:r>
          </a:p>
        </p:txBody>
      </p:sp>
      <p:pic>
        <p:nvPicPr>
          <p:cNvPr id="11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C3547E7-F5BA-4BC9-8A2D-F8090F7B8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9" y="11239"/>
            <a:ext cx="3387800" cy="3428658"/>
          </a:xfrm>
          <a:prstGeom prst="ellipse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5EFFE9-8BD4-40E4-BA66-80E44158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46" y="0"/>
            <a:ext cx="494038" cy="6858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09BF729-4D51-4ADE-883B-EF54F73BD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535" y="5805218"/>
            <a:ext cx="457264" cy="1047896"/>
          </a:xfrm>
          <a:prstGeom prst="rect">
            <a:avLst/>
          </a:prstGeom>
        </p:spPr>
      </p:pic>
      <p:pic>
        <p:nvPicPr>
          <p:cNvPr id="12" name="Grafický objekt 9" descr="Videokamera">
            <a:hlinkClick r:id="rId5"/>
            <a:extLst>
              <a:ext uri="{FF2B5EF4-FFF2-40B4-BE49-F238E27FC236}">
                <a16:creationId xmlns:a16="http://schemas.microsoft.com/office/drawing/2014/main" id="{11E69407-0DA0-4DB5-8EA5-E15484793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9506" y="5919016"/>
            <a:ext cx="532623" cy="5326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F43D832-EB5E-419A-AE2F-19B14DDA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43" y="5727612"/>
            <a:ext cx="1362456" cy="9966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71ECF2-1635-401F-8676-75EC5EAF4A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11" y="3340655"/>
            <a:ext cx="3387800" cy="3469406"/>
          </a:xfrm>
          <a:prstGeom prst="ellipse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858EF4-C80A-4452-97F4-1B1F7CC40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68" y="876093"/>
            <a:ext cx="3387800" cy="3428657"/>
          </a:xfrm>
          <a:prstGeom prst="ellipse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C94B7CD-0751-4AFA-AC95-500E82606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1875" y="5589168"/>
            <a:ext cx="1700349" cy="11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3042DA-2AFA-41A6-BDEB-43F52D49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" y="0"/>
            <a:ext cx="11745887" cy="619126"/>
          </a:xfrm>
          <a:prstGeom prst="rect">
            <a:avLst/>
          </a:prstGeo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D1A91BF-04C5-4A2B-9FFC-2DB8458EF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61121" y="65523"/>
            <a:ext cx="3230880" cy="619125"/>
          </a:xfrm>
        </p:spPr>
        <p:txBody>
          <a:bodyPr/>
          <a:lstStyle/>
          <a:p>
            <a:r>
              <a:rPr lang="cs-CZ" b="0" dirty="0">
                <a:solidFill>
                  <a:schemeClr val="bg1"/>
                </a:solidFill>
              </a:rPr>
              <a:t>Czech Republic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BB6E067-0519-BCB6-129A-90AC19C3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0" y="0"/>
            <a:ext cx="1174588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A7AE8D-CBD3-464F-BEB3-4FD1622DA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46" y="0"/>
            <a:ext cx="494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70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PEF" id="{9637B1F0-0DB5-4193-9392-2A54A10D7C95}" vid="{14665010-7447-4973-8F8E-E0FF7AD77C6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F2B687510EF5448127FFEB68747562" ma:contentTypeVersion="14" ma:contentTypeDescription="Vytvoří nový dokument" ma:contentTypeScope="" ma:versionID="5ce2e47531971272c00db40a1ceea9fc">
  <xsd:schema xmlns:xsd="http://www.w3.org/2001/XMLSchema" xmlns:xs="http://www.w3.org/2001/XMLSchema" xmlns:p="http://schemas.microsoft.com/office/2006/metadata/properties" xmlns:ns2="79ed87bf-b381-4354-8c28-8c7706373fed" xmlns:ns3="921db9cd-7846-4ff6-9fd3-0f1cd947aa90" targetNamespace="http://schemas.microsoft.com/office/2006/metadata/properties" ma:root="true" ma:fieldsID="d70d50c6994ebb27355f851f6676a349" ns2:_="" ns3:_="">
    <xsd:import namespace="79ed87bf-b381-4354-8c28-8c7706373fed"/>
    <xsd:import namespace="921db9cd-7846-4ff6-9fd3-0f1cd947a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d87bf-b381-4354-8c28-8c7706373f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09e14e92-8d04-4d6d-b0a4-942c3653fa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db9cd-7846-4ff6-9fd3-0f1cd947aa9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5d55fe7-3d63-497b-80ff-7f2f1201bd29}" ma:internalName="TaxCatchAll" ma:showField="CatchAllData" ma:web="921db9cd-7846-4ff6-9fd3-0f1cd947aa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1db9cd-7846-4ff6-9fd3-0f1cd947aa90" xsi:nil="true"/>
    <lcf76f155ced4ddcb4097134ff3c332f xmlns="79ed87bf-b381-4354-8c28-8c7706373fed">
      <Terms xmlns="http://schemas.microsoft.com/office/infopath/2007/PartnerControls"/>
    </lcf76f155ced4ddcb4097134ff3c332f>
    <SharedWithUsers xmlns="921db9cd-7846-4ff6-9fd3-0f1cd947aa90">
      <UserInfo>
        <DisplayName>Veronika Kočiš Krůtilová</DisplayName>
        <AccountId>118</AccountId>
        <AccountType/>
      </UserInfo>
      <UserInfo>
        <DisplayName>Eliška Fojtíková</DisplayName>
        <AccountId>96</AccountId>
        <AccountType/>
      </UserInfo>
      <UserInfo>
        <DisplayName>Ivan Benninghaus</DisplayName>
        <AccountId>13</AccountId>
        <AccountType/>
      </UserInfo>
      <UserInfo>
        <DisplayName>Kateřina Mlejnková</DisplayName>
        <AccountId>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F12DE1-4DBE-425C-89E8-DF362A7981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d87bf-b381-4354-8c28-8c7706373fed"/>
    <ds:schemaRef ds:uri="921db9cd-7846-4ff6-9fd3-0f1cd947aa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E8BF66-790E-448F-A5EF-DEBAA5AB93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C3EC17-C518-4867-841A-34FFF00C7918}">
  <ds:schemaRefs>
    <ds:schemaRef ds:uri="27b51ff1-8812-421e-8fa5-86516bc2c6ad"/>
    <ds:schemaRef ds:uri="79ed87bf-b381-4354-8c28-8c7706373fed"/>
    <ds:schemaRef ds:uri="921db9cd-7846-4ff6-9fd3-0f1cd947aa90"/>
    <ds:schemaRef ds:uri="f0fb7238-7f55-4cf2-8e95-085172f2d9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780</Words>
  <Application>Microsoft Office PowerPoint</Application>
  <PresentationFormat>Širokoúhlá obrazovka</PresentationFormat>
  <Paragraphs>133</Paragraphs>
  <Slides>28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Motiv Office</vt:lpstr>
      <vt:lpstr>MENDELU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Malá</dc:creator>
  <cp:lastModifiedBy>Lucie Syrovatková</cp:lastModifiedBy>
  <cp:revision>38</cp:revision>
  <cp:lastPrinted>2022-11-20T10:18:06Z</cp:lastPrinted>
  <dcterms:created xsi:type="dcterms:W3CDTF">2022-10-17T09:12:56Z</dcterms:created>
  <dcterms:modified xsi:type="dcterms:W3CDTF">2024-07-03T09:08:23Z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0x01010071F2B687510EF5448127FFEB68747562</vt:lpwstr>
  </property>
  <property fmtid="{D5CDD505-2E9C-101B-9397-08002B2CF9AE}" pid="3" name="MediaServiceImageTags">
    <vt:lpwstr/>
  </property>
</Properties>
</file>