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310" r:id="rId10"/>
    <p:sldId id="273" r:id="rId11"/>
    <p:sldId id="274" r:id="rId12"/>
    <p:sldId id="275" r:id="rId13"/>
    <p:sldId id="311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261" r:id="rId48"/>
    <p:sldId id="262" r:id="rId49"/>
    <p:sldId id="309" r:id="rId50"/>
  </p:sldIdLst>
  <p:sldSz cx="8089900" cy="8089900"/>
  <p:notesSz cx="8089900" cy="80899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11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6742" y="2507869"/>
            <a:ext cx="6876415" cy="1698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3485" y="4530344"/>
            <a:ext cx="5662930" cy="2022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4495" y="1860677"/>
            <a:ext cx="3519106" cy="5339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3832" y="1769364"/>
            <a:ext cx="2199004" cy="412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947" y="383286"/>
            <a:ext cx="736000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5032" y="1541221"/>
            <a:ext cx="6399834" cy="5458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0566" y="7523607"/>
            <a:ext cx="2588768" cy="40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4495" y="7523607"/>
            <a:ext cx="1860677" cy="40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24728" y="7523607"/>
            <a:ext cx="1860677" cy="40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ifp.cz/fr/bourses-pour-doctorants#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hyperlink" Target="https://www.dzs.cz/program/aktion-ceska-republika-rakousk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zs.cz/vyhledavac-stipendii/akademicka-informacni-agentura?f%5b0%5d=scholarship_type:44&amp;f%5b1%5d=scholarships_country:9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chinguyenphung?utm_source=unsplash&amp;utm_medium=referral&amp;utm_content=creditCopyText" TargetMode="External"/><Relationship Id="rId3" Type="http://schemas.openxmlformats.org/officeDocument/2006/relationships/image" Target="../media/image33.jpg"/><Relationship Id="rId7" Type="http://schemas.openxmlformats.org/officeDocument/2006/relationships/image" Target="../media/image3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www.btha.cz/cs/stipendia/studium-v-bavorsku" TargetMode="External"/><Relationship Id="rId4" Type="http://schemas.openxmlformats.org/officeDocument/2006/relationships/hyperlink" Target="http://aia-databaze.zahranici-stipendium.cz/modules/aia/" TargetMode="External"/><Relationship Id="rId9" Type="http://schemas.openxmlformats.org/officeDocument/2006/relationships/hyperlink" Target="https://unsplash.com/photos/CYyWBQVbvNk?utm_source=unsplash&amp;utm_medium=referral&amp;utm_content=creditCopyTex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photos/2IquTdfEsZ0" TargetMode="External"/><Relationship Id="rId3" Type="http://schemas.openxmlformats.org/officeDocument/2006/relationships/hyperlink" Target="https://stipsys.uni-passau.de/public/application.xhtml?pID=562" TargetMode="External"/><Relationship Id="rId7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tha.cz/cs/stipendia/studium-v-bavorsku" TargetMode="External"/><Relationship Id="rId5" Type="http://schemas.openxmlformats.org/officeDocument/2006/relationships/hyperlink" Target="https://www.dzs.cz/vyhledavac-stipendii/akademicka-informacni-agentura?f%5b0%5d=scholarship_type:44&amp;f%5b1%5d=scholarships_country:9" TargetMode="External"/><Relationship Id="rId4" Type="http://schemas.openxmlformats.org/officeDocument/2006/relationships/hyperlink" Target="mailto:e-podatelna@dzs.cz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hyperlink" Target="https://www.dzs.cz/vyhledavac-stipendii/akademicka-informacni-agentura?f%5b0%5d=scholarship_type:44&amp;f%5b1%5d=scholarships_country:123" TargetMode="External"/><Relationship Id="rId7" Type="http://schemas.openxmlformats.org/officeDocument/2006/relationships/image" Target="../media/image41.png"/><Relationship Id="rId2" Type="http://schemas.openxmlformats.org/officeDocument/2006/relationships/hyperlink" Target="mailto:aia@dzs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hyperlink" Target="https://unsplash.com/photos/DtJSERJmtDc?utm_source=unsplash&amp;utm_medium=referral&amp;utm_content=creditCopyText" TargetMode="External"/><Relationship Id="rId4" Type="http://schemas.openxmlformats.org/officeDocument/2006/relationships/hyperlink" Target="https://www.sbfi.admin.ch/sbfi/en/home/education/scholarships-and-grants/swiss-government-excellence-scholarships.html" TargetMode="External"/><Relationship Id="rId9" Type="http://schemas.openxmlformats.org/officeDocument/2006/relationships/hyperlink" Target="https://unsplash.com/@federi?utm_source=unsplash&amp;utm_medium=referral&amp;utm_content=creditCopyText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fi.admin.ch/sbfi/en/home/education/scholarships-and-grants/swiss-government-excellence-scholarships.html" TargetMode="External"/><Relationship Id="rId3" Type="http://schemas.openxmlformats.org/officeDocument/2006/relationships/image" Target="../media/image39.png"/><Relationship Id="rId7" Type="http://schemas.openxmlformats.org/officeDocument/2006/relationships/hyperlink" Target="mailto:aia@dzs.cz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dzs.cz/vyhledavac-stipendii/akademicka-informacni-agentura?f%5b0%5d=scholarship_type:44&amp;f%5b1%5d=scholarships_country:123" TargetMode="External"/><Relationship Id="rId5" Type="http://schemas.openxmlformats.org/officeDocument/2006/relationships/hyperlink" Target="https://unsplash.com/photos/NTmSY48hMRA?utm_source=unsplash&amp;utm_medium=referral&amp;utm_content=creditCopyText" TargetMode="External"/><Relationship Id="rId4" Type="http://schemas.openxmlformats.org/officeDocument/2006/relationships/hyperlink" Target="https://unsplash.com/@chrisboese?utm_source=unsplash&amp;utm_medium=referral&amp;utm_content=creditCopyTex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daadceskarepublika" TargetMode="External"/><Relationship Id="rId7" Type="http://schemas.openxmlformats.org/officeDocument/2006/relationships/image" Target="../media/image46.jpg"/><Relationship Id="rId2" Type="http://schemas.openxmlformats.org/officeDocument/2006/relationships/hyperlink" Target="http://www.daad.cz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hyperlink" Target="http://www.instagram.com/daad_ceskarepublik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ad.de/hsk-kursliste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ad.de/gh2" TargetMode="External"/><Relationship Id="rId13" Type="http://schemas.openxmlformats.org/officeDocument/2006/relationships/hyperlink" Target="http://www.daad.de/dlr" TargetMode="External"/><Relationship Id="rId18" Type="http://schemas.openxmlformats.org/officeDocument/2006/relationships/image" Target="../media/image59.png"/><Relationship Id="rId3" Type="http://schemas.openxmlformats.org/officeDocument/2006/relationships/hyperlink" Target="https://www.daad.cz/cs/" TargetMode="External"/><Relationship Id="rId7" Type="http://schemas.openxmlformats.org/officeDocument/2006/relationships/image" Target="../media/image58.png"/><Relationship Id="rId12" Type="http://schemas.openxmlformats.org/officeDocument/2006/relationships/hyperlink" Target="http://www.daad.de/prime" TargetMode="External"/><Relationship Id="rId17" Type="http://schemas.openxmlformats.org/officeDocument/2006/relationships/hyperlink" Target="mailto:info@daad.cz" TargetMode="External"/><Relationship Id="rId2" Type="http://schemas.openxmlformats.org/officeDocument/2006/relationships/image" Target="../media/image54.jpg"/><Relationship Id="rId16" Type="http://schemas.openxmlformats.org/officeDocument/2006/relationships/hyperlink" Target="http://www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hyperlink" Target="http://www.daad.de/ppp" TargetMode="External"/><Relationship Id="rId5" Type="http://schemas.openxmlformats.org/officeDocument/2006/relationships/image" Target="../media/image56.png"/><Relationship Id="rId15" Type="http://schemas.openxmlformats.org/officeDocument/2006/relationships/hyperlink" Target="http://www.daad.de/" TargetMode="External"/><Relationship Id="rId10" Type="http://schemas.openxmlformats.org/officeDocument/2006/relationships/hyperlink" Target="http://www.daad.de/zuse-schools" TargetMode="External"/><Relationship Id="rId19" Type="http://schemas.openxmlformats.org/officeDocument/2006/relationships/image" Target="../media/image60.jpg"/><Relationship Id="rId4" Type="http://schemas.openxmlformats.org/officeDocument/2006/relationships/image" Target="../media/image55.png"/><Relationship Id="rId9" Type="http://schemas.openxmlformats.org/officeDocument/2006/relationships/hyperlink" Target="http://www.daad.de/gssp" TargetMode="External"/><Relationship Id="rId14" Type="http://schemas.openxmlformats.org/officeDocument/2006/relationships/hyperlink" Target="http://www.daad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40aZfIc" TargetMode="External"/><Relationship Id="rId2" Type="http://schemas.openxmlformats.org/officeDocument/2006/relationships/hyperlink" Target="https://international.mendelu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ad.de/hsk-kursliste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ad.cz/" TargetMode="External"/><Relationship Id="rId3" Type="http://schemas.openxmlformats.org/officeDocument/2006/relationships/image" Target="../media/image61.jpg"/><Relationship Id="rId7" Type="http://schemas.openxmlformats.org/officeDocument/2006/relationships/hyperlink" Target="mailto:info@daad.cz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5.png"/><Relationship Id="rId5" Type="http://schemas.openxmlformats.org/officeDocument/2006/relationships/image" Target="../media/image63.png"/><Relationship Id="rId10" Type="http://schemas.openxmlformats.org/officeDocument/2006/relationships/hyperlink" Target="http://www.instagram.com/daad_ceskarepublika" TargetMode="External"/><Relationship Id="rId4" Type="http://schemas.openxmlformats.org/officeDocument/2006/relationships/image" Target="../media/image62.png"/><Relationship Id="rId9" Type="http://schemas.openxmlformats.org/officeDocument/2006/relationships/hyperlink" Target="http://www.facebook.com/daadceskarepublika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hyperlink" Target="http://www.ceepus.info/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7.jpg"/><Relationship Id="rId7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hyperlink" Target="mailto:info@dzs.cz" TargetMode="External"/><Relationship Id="rId18" Type="http://schemas.openxmlformats.org/officeDocument/2006/relationships/image" Target="../media/image89.png"/><Relationship Id="rId26" Type="http://schemas.openxmlformats.org/officeDocument/2006/relationships/hyperlink" Target="mailto:jan.trnka@dzs.cz" TargetMode="External"/><Relationship Id="rId3" Type="http://schemas.openxmlformats.org/officeDocument/2006/relationships/image" Target="../media/image76.png"/><Relationship Id="rId21" Type="http://schemas.openxmlformats.org/officeDocument/2006/relationships/hyperlink" Target="http://www.facebook.com/dumzahranicnispoluprace" TargetMode="External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88.png"/><Relationship Id="rId25" Type="http://schemas.openxmlformats.org/officeDocument/2006/relationships/hyperlink" Target="http://www.instagram.com/dzs_cz/" TargetMode="External"/><Relationship Id="rId2" Type="http://schemas.openxmlformats.org/officeDocument/2006/relationships/image" Target="../media/image75.png"/><Relationship Id="rId16" Type="http://schemas.openxmlformats.org/officeDocument/2006/relationships/image" Target="../media/image87.png"/><Relationship Id="rId20" Type="http://schemas.openxmlformats.org/officeDocument/2006/relationships/image" Target="../media/image91.jpg"/><Relationship Id="rId29" Type="http://schemas.openxmlformats.org/officeDocument/2006/relationships/hyperlink" Target="http://www.ceepus.info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hyperlink" Target="http://www.facebook.com/studyincz" TargetMode="External"/><Relationship Id="rId5" Type="http://schemas.openxmlformats.org/officeDocument/2006/relationships/image" Target="../media/image78.png"/><Relationship Id="rId15" Type="http://schemas.openxmlformats.org/officeDocument/2006/relationships/image" Target="../media/image86.png"/><Relationship Id="rId23" Type="http://schemas.openxmlformats.org/officeDocument/2006/relationships/hyperlink" Target="http://www.facebook.com/mladezvakci" TargetMode="External"/><Relationship Id="rId28" Type="http://schemas.openxmlformats.org/officeDocument/2006/relationships/hyperlink" Target="mailto:ceepus@dzs.cz" TargetMode="External"/><Relationship Id="rId10" Type="http://schemas.openxmlformats.org/officeDocument/2006/relationships/image" Target="../media/image83.png"/><Relationship Id="rId19" Type="http://schemas.openxmlformats.org/officeDocument/2006/relationships/image" Target="../media/image90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hyperlink" Target="http://www.dzs.cz/" TargetMode="External"/><Relationship Id="rId22" Type="http://schemas.openxmlformats.org/officeDocument/2006/relationships/hyperlink" Target="http://www.facebook.com/erasmusplusCR" TargetMode="External"/><Relationship Id="rId27" Type="http://schemas.openxmlformats.org/officeDocument/2006/relationships/hyperlink" Target="mailto:pavel.rybar@dzs.cz" TargetMode="External"/><Relationship Id="rId30" Type="http://schemas.openxmlformats.org/officeDocument/2006/relationships/hyperlink" Target="http://www.dzs.cz/ceepus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ead.at/de/nach-oesterreich/scholars/vor-der-anreise/stipendienbedingungen/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hyperlink" Target="https://www.dzs.cz/program/aktion-ceska-republika-rakousko/vyjezdy-pobyty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dzs.cz/clanek/nebojte-se-studium-prodlouzit-vyjedte-studovat-do-zahranici-rika-ambasadorka-dzs-v-podcastu" TargetMode="External"/><Relationship Id="rId4" Type="http://schemas.openxmlformats.org/officeDocument/2006/relationships/image" Target="../media/image10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7.png"/><Relationship Id="rId4" Type="http://schemas.openxmlformats.org/officeDocument/2006/relationships/hyperlink" Target="https://cuni.cz/UK-12275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1.jpg"/><Relationship Id="rId4" Type="http://schemas.openxmlformats.org/officeDocument/2006/relationships/image" Target="../media/image12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ternational.mendelu.cz/student/prakticke-staze/erasmus/?psn=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zs.cz/program/akademicka-informacni-agentura/vyjezdy-pobyty#studenti-akademicti-pracovnici-verejnych-vs" TargetMode="External"/><Relationship Id="rId2" Type="http://schemas.openxmlformats.org/officeDocument/2006/relationships/hyperlink" Target="https://www.dzs.cz/vyhledavac-stipendii/akademicka-informacni-agentura?f%5b0%5d=scholarship_type:1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089900" cy="8089900"/>
            <a:chOff x="0" y="0"/>
            <a:chExt cx="8089900" cy="808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089391" cy="80893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95059"/>
              <a:ext cx="504444" cy="18943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0071" y="6996683"/>
              <a:ext cx="2179320" cy="99669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16583" y="3503168"/>
            <a:ext cx="4897120" cy="123317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60"/>
              </a:spcBef>
            </a:pPr>
            <a:r>
              <a:rPr sz="4400" spc="-5" dirty="0">
                <a:solidFill>
                  <a:srgbClr val="FFFFFF"/>
                </a:solidFill>
              </a:rPr>
              <a:t>Možnosti</a:t>
            </a:r>
            <a:r>
              <a:rPr sz="4400" spc="-45" dirty="0">
                <a:solidFill>
                  <a:srgbClr val="FFFFFF"/>
                </a:solidFill>
              </a:rPr>
              <a:t> </a:t>
            </a:r>
            <a:r>
              <a:rPr sz="4400" spc="-5" dirty="0">
                <a:solidFill>
                  <a:srgbClr val="FFFFFF"/>
                </a:solidFill>
              </a:rPr>
              <a:t>mobilit</a:t>
            </a:r>
            <a:r>
              <a:rPr sz="4400" spc="-7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pro </a:t>
            </a:r>
            <a:r>
              <a:rPr sz="4400" spc="-98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PhD</a:t>
            </a:r>
            <a:r>
              <a:rPr sz="4400" spc="-15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studenty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3234689" y="6666077"/>
            <a:ext cx="204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Mgr.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Lukáš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Kala,</a:t>
            </a:r>
            <a:r>
              <a:rPr sz="1800" spc="-15" dirty="0">
                <a:latin typeface="Calibri"/>
                <a:cs typeface="Calibri"/>
              </a:rPr>
              <a:t> Ph.D.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23203" y="3553968"/>
            <a:ext cx="1710055" cy="2185670"/>
            <a:chOff x="5823203" y="3553968"/>
            <a:chExt cx="1710055" cy="2185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2516" y="5230597"/>
              <a:ext cx="402087" cy="3120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23203" y="3553968"/>
              <a:ext cx="1710055" cy="2185670"/>
            </a:xfrm>
            <a:custGeom>
              <a:avLst/>
              <a:gdLst/>
              <a:ahLst/>
              <a:cxnLst/>
              <a:rect l="l" t="t" r="r" b="b"/>
              <a:pathLst>
                <a:path w="1710054" h="2185670">
                  <a:moveTo>
                    <a:pt x="1709927" y="0"/>
                  </a:moveTo>
                  <a:lnTo>
                    <a:pt x="0" y="0"/>
                  </a:lnTo>
                  <a:lnTo>
                    <a:pt x="0" y="2185162"/>
                  </a:lnTo>
                  <a:lnTo>
                    <a:pt x="1709927" y="2185162"/>
                  </a:lnTo>
                  <a:lnTo>
                    <a:pt x="1709927" y="0"/>
                  </a:lnTo>
                  <a:close/>
                </a:path>
              </a:pathLst>
            </a:custGeom>
            <a:solidFill>
              <a:srgbClr val="82B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0643" y="2096286"/>
            <a:ext cx="4394835" cy="860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90"/>
              </a:spcBef>
            </a:pPr>
            <a:r>
              <a:rPr sz="2400" b="0" spc="125" dirty="0">
                <a:latin typeface="Calibri"/>
                <a:cs typeface="Calibri"/>
              </a:rPr>
              <a:t>Stipendia</a:t>
            </a:r>
            <a:r>
              <a:rPr sz="2400" b="0" spc="190" dirty="0">
                <a:latin typeface="Calibri"/>
                <a:cs typeface="Calibri"/>
              </a:rPr>
              <a:t> </a:t>
            </a:r>
            <a:r>
              <a:rPr sz="2400" b="0" spc="114" dirty="0">
                <a:latin typeface="Calibri"/>
                <a:cs typeface="Calibri"/>
              </a:rPr>
              <a:t>udělovaná</a:t>
            </a:r>
            <a:r>
              <a:rPr sz="2400" b="0" spc="150" dirty="0">
                <a:latin typeface="Calibri"/>
                <a:cs typeface="Calibri"/>
              </a:rPr>
              <a:t> </a:t>
            </a:r>
            <a:r>
              <a:rPr sz="2400" b="0" spc="70" dirty="0">
                <a:latin typeface="Calibri"/>
                <a:cs typeface="Calibri"/>
              </a:rPr>
              <a:t>na</a:t>
            </a:r>
            <a:r>
              <a:rPr sz="2400" b="0" spc="140" dirty="0">
                <a:latin typeface="Calibri"/>
                <a:cs typeface="Calibri"/>
              </a:rPr>
              <a:t> </a:t>
            </a:r>
            <a:r>
              <a:rPr sz="2400" b="0" spc="110" dirty="0">
                <a:latin typeface="Calibri"/>
                <a:cs typeface="Calibri"/>
              </a:rPr>
              <a:t>základě </a:t>
            </a:r>
            <a:r>
              <a:rPr sz="2400" b="0" spc="-530" dirty="0">
                <a:latin typeface="Calibri"/>
                <a:cs typeface="Calibri"/>
              </a:rPr>
              <a:t> </a:t>
            </a:r>
            <a:r>
              <a:rPr sz="2400" b="0" spc="140" dirty="0">
                <a:latin typeface="Calibri"/>
                <a:cs typeface="Calibri"/>
              </a:rPr>
              <a:t>mezinárodních</a:t>
            </a:r>
            <a:r>
              <a:rPr sz="2400" b="0" spc="225" dirty="0">
                <a:latin typeface="Calibri"/>
                <a:cs typeface="Calibri"/>
              </a:rPr>
              <a:t> </a:t>
            </a:r>
            <a:r>
              <a:rPr sz="2400" b="0" spc="130" dirty="0">
                <a:latin typeface="Calibri"/>
                <a:cs typeface="Calibri"/>
              </a:rPr>
              <a:t>smluv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536" y="3537585"/>
            <a:ext cx="4272915" cy="6292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25" dirty="0">
                <a:latin typeface="Calibri"/>
                <a:cs typeface="Calibri"/>
              </a:rPr>
              <a:t>hrazená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ze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státního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rozpočtu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40" dirty="0">
                <a:latin typeface="Calibri"/>
                <a:cs typeface="Calibri"/>
              </a:rPr>
              <a:t>ČR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nebo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partnerské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země,</a:t>
            </a:r>
            <a:endParaRPr sz="1200">
              <a:latin typeface="Calibri"/>
              <a:cs typeface="Calibri"/>
            </a:endParaRPr>
          </a:p>
          <a:p>
            <a:pPr marL="218440">
              <a:lnSpc>
                <a:spcPct val="100000"/>
              </a:lnSpc>
              <a:spcBef>
                <a:spcPts val="110"/>
              </a:spcBef>
            </a:pPr>
            <a:r>
              <a:rPr sz="1200" spc="15" dirty="0">
                <a:latin typeface="Calibri"/>
                <a:cs typeface="Calibri"/>
              </a:rPr>
              <a:t>se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kterou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spc="40" dirty="0">
                <a:latin typeface="Calibri"/>
                <a:cs typeface="Calibri"/>
              </a:rPr>
              <a:t>ČR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uzavřela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oboustrannou </a:t>
            </a:r>
            <a:r>
              <a:rPr sz="1200" b="1" spc="65" dirty="0">
                <a:latin typeface="Calibri"/>
                <a:cs typeface="Calibri"/>
              </a:rPr>
              <a:t>smlouvu</a:t>
            </a:r>
            <a:r>
              <a:rPr sz="1200" b="1" spc="114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10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spolupráci</a:t>
            </a:r>
            <a:endParaRPr sz="1200">
              <a:latin typeface="Calibri"/>
              <a:cs typeface="Calibri"/>
            </a:endParaRPr>
          </a:p>
          <a:p>
            <a:pPr marL="218440">
              <a:lnSpc>
                <a:spcPct val="100000"/>
              </a:lnSpc>
              <a:spcBef>
                <a:spcPts val="215"/>
              </a:spcBef>
            </a:pPr>
            <a:r>
              <a:rPr sz="1200" b="1" spc="25" dirty="0">
                <a:latin typeface="Calibri"/>
                <a:cs typeface="Calibri"/>
              </a:rPr>
              <a:t>ve</a:t>
            </a:r>
            <a:r>
              <a:rPr sz="1200" b="1" spc="70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vzdělávání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7536" y="4267581"/>
            <a:ext cx="3992245" cy="102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-5" dirty="0">
                <a:latin typeface="Calibri"/>
                <a:cs typeface="Calibri"/>
              </a:rPr>
              <a:t>cílem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je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podpora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rámci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státních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institucí</a:t>
            </a:r>
            <a:endParaRPr sz="120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15" dirty="0">
                <a:latin typeface="Calibri"/>
                <a:cs typeface="Calibri"/>
              </a:rPr>
              <a:t>stipendia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jsou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určená</a:t>
            </a:r>
            <a:endParaRPr sz="12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latin typeface="Symbol"/>
                <a:cs typeface="Symbol"/>
              </a:rPr>
              <a:t></a:t>
            </a:r>
            <a:r>
              <a:rPr sz="1200" spc="335" dirty="0">
                <a:latin typeface="Times New Roman"/>
                <a:cs typeface="Times New Roman"/>
              </a:rPr>
              <a:t> </a:t>
            </a:r>
            <a:r>
              <a:rPr sz="1200" b="1" spc="60" dirty="0">
                <a:latin typeface="Calibri"/>
                <a:cs typeface="Calibri"/>
              </a:rPr>
              <a:t>především</a:t>
            </a:r>
            <a:r>
              <a:rPr sz="1200" b="1" spc="114" dirty="0">
                <a:latin typeface="Calibri"/>
                <a:cs typeface="Calibri"/>
              </a:rPr>
              <a:t> </a:t>
            </a:r>
            <a:r>
              <a:rPr sz="1200" b="1" spc="40" dirty="0">
                <a:latin typeface="Calibri"/>
                <a:cs typeface="Calibri"/>
              </a:rPr>
              <a:t>pro</a:t>
            </a:r>
            <a:r>
              <a:rPr sz="1200" b="1" spc="105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studenty</a:t>
            </a:r>
            <a:r>
              <a:rPr sz="1200" b="1" spc="1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7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pedagogy</a:t>
            </a:r>
            <a:r>
              <a:rPr sz="1200" b="1" spc="15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veřejných</a:t>
            </a:r>
            <a:r>
              <a:rPr sz="1200" b="1" spc="190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VŠ</a:t>
            </a:r>
            <a:r>
              <a:rPr sz="1200" b="1" spc="-130" dirty="0"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Symbol"/>
                <a:cs typeface="Symbol"/>
              </a:rPr>
              <a:t>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Calibri"/>
                <a:cs typeface="Calibri"/>
              </a:rPr>
              <a:t>někdy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pro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vědecké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pracovníky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státních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institucí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4267" y="2398776"/>
            <a:ext cx="1441704" cy="102717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23203" y="3553968"/>
            <a:ext cx="1710055" cy="218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87960" marR="191135">
              <a:lnSpc>
                <a:spcPct val="111400"/>
              </a:lnSpc>
              <a:spcBef>
                <a:spcPts val="700"/>
              </a:spcBef>
            </a:pP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Stipendia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 základě 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 mezinárodních</a:t>
            </a:r>
            <a:r>
              <a:rPr sz="1050" spc="40" dirty="0">
                <a:solidFill>
                  <a:srgbClr val="FFFFFF"/>
                </a:solidFill>
                <a:latin typeface="Calibri"/>
                <a:cs typeface="Calibri"/>
              </a:rPr>
              <a:t> smluv </a:t>
            </a:r>
            <a:r>
              <a:rPr sz="10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FFFFFF"/>
                </a:solidFill>
                <a:latin typeface="Calibri"/>
                <a:cs typeface="Calibri"/>
              </a:rPr>
              <a:t>umožňují</a:t>
            </a:r>
            <a:r>
              <a:rPr sz="10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FFFFFF"/>
                </a:solidFill>
                <a:latin typeface="Calibri"/>
                <a:cs typeface="Calibri"/>
              </a:rPr>
              <a:t>vyjet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zhruba </a:t>
            </a:r>
            <a:r>
              <a:rPr sz="1050" spc="-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05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10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Calibri"/>
                <a:cs typeface="Calibri"/>
              </a:rPr>
              <a:t>zemí.</a:t>
            </a:r>
            <a:endParaRPr sz="1050">
              <a:latin typeface="Calibri"/>
              <a:cs typeface="Calibri"/>
            </a:endParaRPr>
          </a:p>
          <a:p>
            <a:pPr marL="187960">
              <a:lnSpc>
                <a:spcPct val="100000"/>
              </a:lnSpc>
              <a:spcBef>
                <a:spcPts val="745"/>
              </a:spcBef>
            </a:pPr>
            <a:r>
              <a:rPr sz="1050" spc="40" dirty="0">
                <a:solidFill>
                  <a:srgbClr val="FFFFFF"/>
                </a:solidFill>
                <a:latin typeface="Calibri"/>
                <a:cs typeface="Calibri"/>
              </a:rPr>
              <a:t>Většina</a:t>
            </a:r>
            <a:r>
              <a:rPr sz="10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destinací</a:t>
            </a:r>
            <a:r>
              <a:rPr sz="10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endParaRPr sz="1050">
              <a:latin typeface="Calibri"/>
              <a:cs typeface="Calibri"/>
            </a:endParaRPr>
          </a:p>
          <a:p>
            <a:pPr marL="187960">
              <a:lnSpc>
                <a:spcPct val="100000"/>
              </a:lnSpc>
              <a:spcBef>
                <a:spcPts val="145"/>
              </a:spcBef>
            </a:pPr>
            <a:r>
              <a:rPr sz="1050" spc="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Evropě</a:t>
            </a:r>
            <a:r>
              <a:rPr sz="105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Calibri"/>
                <a:cs typeface="Calibri"/>
              </a:rPr>
              <a:t>Asii.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851904" y="5152644"/>
            <a:ext cx="454659" cy="367030"/>
            <a:chOff x="6851904" y="5152644"/>
            <a:chExt cx="454659" cy="36703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2955" y="5152644"/>
              <a:ext cx="119125" cy="1804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51904" y="5203190"/>
              <a:ext cx="454659" cy="316865"/>
            </a:xfrm>
            <a:custGeom>
              <a:avLst/>
              <a:gdLst/>
              <a:ahLst/>
              <a:cxnLst/>
              <a:rect l="l" t="t" r="r" b="b"/>
              <a:pathLst>
                <a:path w="454659" h="316864">
                  <a:moveTo>
                    <a:pt x="102235" y="5587"/>
                  </a:moveTo>
                  <a:lnTo>
                    <a:pt x="0" y="56514"/>
                  </a:lnTo>
                  <a:lnTo>
                    <a:pt x="0" y="316483"/>
                  </a:lnTo>
                  <a:lnTo>
                    <a:pt x="110109" y="261619"/>
                  </a:lnTo>
                  <a:lnTo>
                    <a:pt x="34036" y="261619"/>
                  </a:lnTo>
                  <a:lnTo>
                    <a:pt x="34036" y="77343"/>
                  </a:lnTo>
                  <a:lnTo>
                    <a:pt x="102235" y="43433"/>
                  </a:lnTo>
                  <a:lnTo>
                    <a:pt x="102235" y="5587"/>
                  </a:lnTo>
                  <a:close/>
                </a:path>
                <a:path w="454659" h="316864">
                  <a:moveTo>
                    <a:pt x="189628" y="259969"/>
                  </a:moveTo>
                  <a:lnTo>
                    <a:pt x="113538" y="259969"/>
                  </a:lnTo>
                  <a:lnTo>
                    <a:pt x="227075" y="316483"/>
                  </a:lnTo>
                  <a:lnTo>
                    <a:pt x="314451" y="272922"/>
                  </a:lnTo>
                  <a:lnTo>
                    <a:pt x="215646" y="272922"/>
                  </a:lnTo>
                  <a:lnTo>
                    <a:pt x="189628" y="259969"/>
                  </a:lnTo>
                  <a:close/>
                </a:path>
                <a:path w="454659" h="316864">
                  <a:moveTo>
                    <a:pt x="416674" y="259969"/>
                  </a:moveTo>
                  <a:lnTo>
                    <a:pt x="340614" y="259969"/>
                  </a:lnTo>
                  <a:lnTo>
                    <a:pt x="454151" y="316483"/>
                  </a:lnTo>
                  <a:lnTo>
                    <a:pt x="454151" y="261619"/>
                  </a:lnTo>
                  <a:lnTo>
                    <a:pt x="419989" y="261619"/>
                  </a:lnTo>
                  <a:lnTo>
                    <a:pt x="416674" y="259969"/>
                  </a:lnTo>
                  <a:close/>
                </a:path>
                <a:path w="454659" h="316864">
                  <a:moveTo>
                    <a:pt x="215646" y="50800"/>
                  </a:moveTo>
                  <a:lnTo>
                    <a:pt x="215646" y="272922"/>
                  </a:lnTo>
                  <a:lnTo>
                    <a:pt x="238378" y="272922"/>
                  </a:lnTo>
                  <a:lnTo>
                    <a:pt x="238378" y="88645"/>
                  </a:lnTo>
                  <a:lnTo>
                    <a:pt x="278765" y="68325"/>
                  </a:lnTo>
                  <a:lnTo>
                    <a:pt x="273176" y="56514"/>
                  </a:lnTo>
                  <a:lnTo>
                    <a:pt x="227075" y="56514"/>
                  </a:lnTo>
                  <a:lnTo>
                    <a:pt x="215646" y="50800"/>
                  </a:lnTo>
                  <a:close/>
                </a:path>
                <a:path w="454659" h="316864">
                  <a:moveTo>
                    <a:pt x="351917" y="152526"/>
                  </a:moveTo>
                  <a:lnTo>
                    <a:pt x="329184" y="152526"/>
                  </a:lnTo>
                  <a:lnTo>
                    <a:pt x="329184" y="227710"/>
                  </a:lnTo>
                  <a:lnTo>
                    <a:pt x="238378" y="272922"/>
                  </a:lnTo>
                  <a:lnTo>
                    <a:pt x="314451" y="272922"/>
                  </a:lnTo>
                  <a:lnTo>
                    <a:pt x="340614" y="259969"/>
                  </a:lnTo>
                  <a:lnTo>
                    <a:pt x="416674" y="259969"/>
                  </a:lnTo>
                  <a:lnTo>
                    <a:pt x="351917" y="227710"/>
                  </a:lnTo>
                  <a:lnTo>
                    <a:pt x="351917" y="152526"/>
                  </a:lnTo>
                  <a:close/>
                </a:path>
                <a:path w="454659" h="316864">
                  <a:moveTo>
                    <a:pt x="113538" y="0"/>
                  </a:moveTo>
                  <a:lnTo>
                    <a:pt x="102235" y="5587"/>
                  </a:lnTo>
                  <a:lnTo>
                    <a:pt x="102235" y="227710"/>
                  </a:lnTo>
                  <a:lnTo>
                    <a:pt x="34036" y="261619"/>
                  </a:lnTo>
                  <a:lnTo>
                    <a:pt x="110109" y="261619"/>
                  </a:lnTo>
                  <a:lnTo>
                    <a:pt x="113538" y="259969"/>
                  </a:lnTo>
                  <a:lnTo>
                    <a:pt x="189628" y="259969"/>
                  </a:lnTo>
                  <a:lnTo>
                    <a:pt x="124841" y="227710"/>
                  </a:lnTo>
                  <a:lnTo>
                    <a:pt x="124841" y="43433"/>
                  </a:lnTo>
                  <a:lnTo>
                    <a:pt x="200914" y="43433"/>
                  </a:lnTo>
                  <a:lnTo>
                    <a:pt x="113538" y="0"/>
                  </a:lnTo>
                  <a:close/>
                </a:path>
                <a:path w="454659" h="316864">
                  <a:moveTo>
                    <a:pt x="416687" y="37845"/>
                  </a:moveTo>
                  <a:lnTo>
                    <a:pt x="402463" y="68325"/>
                  </a:lnTo>
                  <a:lnTo>
                    <a:pt x="419989" y="77343"/>
                  </a:lnTo>
                  <a:lnTo>
                    <a:pt x="419989" y="261619"/>
                  </a:lnTo>
                  <a:lnTo>
                    <a:pt x="454151" y="261619"/>
                  </a:lnTo>
                  <a:lnTo>
                    <a:pt x="454151" y="56514"/>
                  </a:lnTo>
                  <a:lnTo>
                    <a:pt x="416687" y="37845"/>
                  </a:lnTo>
                  <a:close/>
                </a:path>
                <a:path w="454659" h="316864">
                  <a:moveTo>
                    <a:pt x="200914" y="43433"/>
                  </a:moveTo>
                  <a:lnTo>
                    <a:pt x="124841" y="43433"/>
                  </a:lnTo>
                  <a:lnTo>
                    <a:pt x="215646" y="88645"/>
                  </a:lnTo>
                  <a:lnTo>
                    <a:pt x="215646" y="50800"/>
                  </a:lnTo>
                  <a:lnTo>
                    <a:pt x="200914" y="43433"/>
                  </a:lnTo>
                  <a:close/>
                </a:path>
                <a:path w="454659" h="316864">
                  <a:moveTo>
                    <a:pt x="264541" y="37845"/>
                  </a:moveTo>
                  <a:lnTo>
                    <a:pt x="227075" y="56514"/>
                  </a:lnTo>
                  <a:lnTo>
                    <a:pt x="273176" y="56514"/>
                  </a:lnTo>
                  <a:lnTo>
                    <a:pt x="264541" y="378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Nabídka</a:t>
            </a:r>
            <a:r>
              <a:rPr spc="-20" dirty="0"/>
              <a:t> </a:t>
            </a:r>
            <a:r>
              <a:rPr spc="-5" dirty="0"/>
              <a:t>Ph.D.</a:t>
            </a:r>
            <a:r>
              <a:rPr spc="-10" dirty="0"/>
              <a:t> </a:t>
            </a:r>
            <a:r>
              <a:rPr dirty="0"/>
              <a:t>stipendií v</a:t>
            </a:r>
            <a:r>
              <a:rPr spc="-25" dirty="0"/>
              <a:t> </a:t>
            </a:r>
            <a:r>
              <a:rPr spc="-5" dirty="0"/>
              <a:t>rámci</a:t>
            </a:r>
            <a:r>
              <a:rPr spc="-20" dirty="0"/>
              <a:t> </a:t>
            </a:r>
            <a:r>
              <a:rPr dirty="0"/>
              <a:t>tzv. </a:t>
            </a:r>
            <a:r>
              <a:rPr spc="-800" dirty="0"/>
              <a:t> </a:t>
            </a:r>
            <a:r>
              <a:rPr dirty="0"/>
              <a:t>"Sandwich</a:t>
            </a:r>
            <a:r>
              <a:rPr spc="-5" dirty="0"/>
              <a:t> </a:t>
            </a:r>
            <a:r>
              <a:rPr dirty="0"/>
              <a:t>program"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1979" y="2045208"/>
            <a:ext cx="7416165" cy="4541520"/>
            <a:chOff x="281979" y="2045208"/>
            <a:chExt cx="7416165" cy="45415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79" y="2045208"/>
              <a:ext cx="7126102" cy="4541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9476" y="4116324"/>
              <a:ext cx="3508248" cy="19491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947" y="392430"/>
            <a:ext cx="4983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0" i="1" spc="-5" dirty="0">
                <a:latin typeface="Calibri"/>
                <a:cs typeface="Calibri"/>
              </a:rPr>
              <a:t>"</a:t>
            </a:r>
            <a:r>
              <a:rPr sz="2800" b="0" i="1" spc="-5" dirty="0">
                <a:latin typeface="Calibri"/>
                <a:cs typeface="Calibri"/>
              </a:rPr>
              <a:t>Barrande Fellowship</a:t>
            </a:r>
            <a:r>
              <a:rPr sz="2800" b="0" i="1" spc="-20" dirty="0">
                <a:latin typeface="Calibri"/>
                <a:cs typeface="Calibri"/>
              </a:rPr>
              <a:t> </a:t>
            </a:r>
            <a:r>
              <a:rPr sz="2800" b="0" i="1" spc="-5" dirty="0">
                <a:latin typeface="Calibri"/>
                <a:cs typeface="Calibri"/>
              </a:rPr>
              <a:t>Programme"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947" y="1064463"/>
            <a:ext cx="6635750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i="1" spc="-5" dirty="0">
                <a:latin typeface="Calibri"/>
                <a:cs typeface="Calibri"/>
              </a:rPr>
              <a:t>Francouzský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institut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 </a:t>
            </a:r>
            <a:r>
              <a:rPr sz="1800" i="1" spc="-5" dirty="0">
                <a:latin typeface="Calibri"/>
                <a:cs typeface="Calibri"/>
              </a:rPr>
              <a:t>Praze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5" dirty="0">
                <a:latin typeface="Calibri"/>
                <a:cs typeface="Calibri"/>
              </a:rPr>
              <a:t> Ministerstvo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školství,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mládeže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i="1" dirty="0">
                <a:latin typeface="Calibri"/>
                <a:cs typeface="Calibri"/>
              </a:rPr>
              <a:t>tělovýchovy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(MŠMT)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i="1" spc="-5" dirty="0">
                <a:latin typeface="Calibri"/>
                <a:cs typeface="Calibri"/>
              </a:rPr>
              <a:t>pro studenty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doktorského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studia.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i="1" spc="-5" dirty="0">
                <a:latin typeface="Calibri"/>
                <a:cs typeface="Calibri"/>
              </a:rPr>
              <a:t>Program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nabízí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stipendia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na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podporu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krátkých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výzkumných pobytů </a:t>
            </a:r>
            <a:r>
              <a:rPr sz="1800" i="1" dirty="0">
                <a:latin typeface="Calibri"/>
                <a:cs typeface="Calibri"/>
              </a:rPr>
              <a:t>a </a:t>
            </a:r>
            <a:r>
              <a:rPr sz="1800" i="1" spc="-39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studia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pod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dvojím vedením (cotutelles).</a:t>
            </a:r>
            <a:endParaRPr sz="1800">
              <a:latin typeface="Calibri"/>
              <a:cs typeface="Calibri"/>
            </a:endParaRPr>
          </a:p>
          <a:p>
            <a:pPr marL="299085" marR="5080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i="1" spc="-5" dirty="0">
                <a:latin typeface="Calibri"/>
                <a:cs typeface="Calibri"/>
              </a:rPr>
              <a:t>Studenti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musím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být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zapsáni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buď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na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české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univerzitě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(pro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mobilitu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ve </a:t>
            </a:r>
            <a:r>
              <a:rPr sz="1800" i="1" spc="-39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Francii)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nebo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na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francouzské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univerzitě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(pro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mobilitu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</a:t>
            </a:r>
            <a:r>
              <a:rPr sz="1800" i="1" spc="-5" dirty="0">
                <a:latin typeface="Calibri"/>
                <a:cs typeface="Calibri"/>
              </a:rPr>
              <a:t> České 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republice).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i="1" spc="-5" dirty="0">
                <a:latin typeface="Calibri"/>
                <a:cs typeface="Calibri"/>
              </a:rPr>
              <a:t>Všechny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vědní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obory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jsou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vítány,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přírodovědné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technické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zvlášť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dirty="0">
                <a:latin typeface="Calibri"/>
                <a:cs typeface="Calibri"/>
              </a:rPr>
              <a:t>Přihlášky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do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28.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ledna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dirty="0">
                <a:latin typeface="Calibri"/>
                <a:cs typeface="Calibri"/>
              </a:rPr>
              <a:t>9.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listopadu</a:t>
            </a:r>
            <a:r>
              <a:rPr sz="1800" b="1" i="1" dirty="0">
                <a:latin typeface="Calibri"/>
                <a:cs typeface="Calibri"/>
              </a:rPr>
              <a:t> 2023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online</a:t>
            </a:r>
            <a:r>
              <a:rPr sz="1800" b="1" i="1" dirty="0">
                <a:latin typeface="Calibri"/>
                <a:cs typeface="Calibri"/>
              </a:rPr>
              <a:t> informační</a:t>
            </a:r>
            <a:r>
              <a:rPr sz="1800" b="1" i="1" spc="-5" dirty="0">
                <a:latin typeface="Calibri"/>
                <a:cs typeface="Calibri"/>
              </a:rPr>
              <a:t> schůzky</a:t>
            </a:r>
            <a:r>
              <a:rPr sz="1800" b="1" i="1" dirty="0">
                <a:latin typeface="Calibri"/>
                <a:cs typeface="Calibri"/>
              </a:rPr>
              <a:t> o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programu</a:t>
            </a:r>
            <a:endParaRPr sz="1800">
              <a:latin typeface="Calibri"/>
              <a:cs typeface="Calibri"/>
            </a:endParaRPr>
          </a:p>
          <a:p>
            <a:pPr marL="299085" marR="415290">
              <a:lnSpc>
                <a:spcPct val="100000"/>
              </a:lnSpc>
            </a:pPr>
            <a:r>
              <a:rPr sz="1800" i="1" spc="-5" dirty="0">
                <a:latin typeface="Calibri"/>
                <a:cs typeface="Calibri"/>
                <a:hlinkClick r:id="rId2"/>
              </a:rPr>
              <a:t>Více</a:t>
            </a:r>
            <a:r>
              <a:rPr sz="1800" i="1" spc="55" dirty="0">
                <a:latin typeface="Calibri"/>
                <a:cs typeface="Calibri"/>
                <a:hlinkClick r:id="rId2"/>
              </a:rPr>
              <a:t> </a:t>
            </a:r>
            <a:r>
              <a:rPr sz="1800" i="1" spc="-5" dirty="0">
                <a:latin typeface="Calibri"/>
                <a:cs typeface="Calibri"/>
                <a:hlinkClick r:id="rId2"/>
              </a:rPr>
              <a:t>informací</a:t>
            </a:r>
            <a:r>
              <a:rPr sz="1800" i="1" spc="25" dirty="0">
                <a:latin typeface="Calibri"/>
                <a:cs typeface="Calibri"/>
                <a:hlinkClick r:id="rId2"/>
              </a:rPr>
              <a:t> </a:t>
            </a:r>
            <a:r>
              <a:rPr sz="1800" i="1" spc="-5" dirty="0">
                <a:latin typeface="Calibri"/>
                <a:cs typeface="Calibri"/>
                <a:hlinkClick r:id="rId2"/>
              </a:rPr>
              <a:t>najdete</a:t>
            </a:r>
            <a:r>
              <a:rPr sz="1800" i="1" spc="30" dirty="0">
                <a:latin typeface="Calibri"/>
                <a:cs typeface="Calibri"/>
                <a:hlinkClick r:id="rId2"/>
              </a:rPr>
              <a:t> </a:t>
            </a:r>
            <a:r>
              <a:rPr sz="1800" i="1" spc="-5" dirty="0">
                <a:latin typeface="Calibri"/>
                <a:cs typeface="Calibri"/>
                <a:hlinkClick r:id="rId2"/>
              </a:rPr>
              <a:t>zde:</a:t>
            </a:r>
            <a:r>
              <a:rPr sz="1800" i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i="1" u="heavy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https://www.ifp.cz/fr/bourses-pour- </a:t>
            </a:r>
            <a:r>
              <a:rPr sz="1800" i="1" spc="-39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i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doctorants#/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894" y="5040815"/>
            <a:ext cx="2772519" cy="27724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2396" y="5007864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28"/>
            <a:ext cx="5721350" cy="73154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4" y="3480"/>
            <a:ext cx="5517882" cy="75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63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7653" y="1973377"/>
            <a:ext cx="4395470" cy="861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95"/>
              </a:spcBef>
            </a:pPr>
            <a:r>
              <a:rPr sz="2400" b="0" spc="125" dirty="0">
                <a:latin typeface="Calibri"/>
                <a:cs typeface="Calibri"/>
              </a:rPr>
              <a:t>Stipendia</a:t>
            </a:r>
            <a:r>
              <a:rPr sz="2400" b="0" spc="200" dirty="0">
                <a:latin typeface="Calibri"/>
                <a:cs typeface="Calibri"/>
              </a:rPr>
              <a:t> </a:t>
            </a:r>
            <a:r>
              <a:rPr sz="2400" b="0" spc="110" dirty="0">
                <a:latin typeface="Calibri"/>
                <a:cs typeface="Calibri"/>
              </a:rPr>
              <a:t>udělovaná</a:t>
            </a:r>
            <a:r>
              <a:rPr sz="2400" b="0" spc="180" dirty="0">
                <a:latin typeface="Calibri"/>
                <a:cs typeface="Calibri"/>
              </a:rPr>
              <a:t> </a:t>
            </a:r>
            <a:r>
              <a:rPr sz="2400" b="0" spc="70" dirty="0">
                <a:latin typeface="Calibri"/>
                <a:cs typeface="Calibri"/>
              </a:rPr>
              <a:t>na</a:t>
            </a:r>
            <a:r>
              <a:rPr sz="2400" b="0" spc="145" dirty="0">
                <a:latin typeface="Calibri"/>
                <a:cs typeface="Calibri"/>
              </a:rPr>
              <a:t> </a:t>
            </a:r>
            <a:r>
              <a:rPr sz="2400" b="0" spc="110" dirty="0">
                <a:latin typeface="Calibri"/>
                <a:cs typeface="Calibri"/>
              </a:rPr>
              <a:t>základě </a:t>
            </a:r>
            <a:r>
              <a:rPr sz="2400" b="0" spc="-530" dirty="0">
                <a:latin typeface="Calibri"/>
                <a:cs typeface="Calibri"/>
              </a:rPr>
              <a:t> </a:t>
            </a:r>
            <a:r>
              <a:rPr sz="2400" b="0" spc="140" dirty="0">
                <a:latin typeface="Calibri"/>
                <a:cs typeface="Calibri"/>
              </a:rPr>
              <a:t>mezinárodních</a:t>
            </a:r>
            <a:r>
              <a:rPr sz="2400" b="0" spc="220" dirty="0">
                <a:latin typeface="Calibri"/>
                <a:cs typeface="Calibri"/>
              </a:rPr>
              <a:t> </a:t>
            </a:r>
            <a:r>
              <a:rPr sz="2400" b="0" spc="130" dirty="0">
                <a:latin typeface="Calibri"/>
                <a:cs typeface="Calibri"/>
              </a:rPr>
              <a:t>smluv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7653" y="3153743"/>
            <a:ext cx="3813175" cy="23914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50" b="1" spc="65" dirty="0">
                <a:latin typeface="Calibri"/>
                <a:cs typeface="Calibri"/>
              </a:rPr>
              <a:t>Německo</a:t>
            </a:r>
            <a:endParaRPr sz="145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395"/>
              </a:spcBef>
            </a:pPr>
            <a:r>
              <a:rPr sz="1200" spc="20" dirty="0">
                <a:latin typeface="Calibri"/>
                <a:cs typeface="Calibri"/>
              </a:rPr>
              <a:t>Německá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akademická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výměnná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40" dirty="0">
                <a:latin typeface="Calibri"/>
                <a:cs typeface="Calibri"/>
              </a:rPr>
              <a:t>služba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(DAAD)</a:t>
            </a:r>
            <a:endParaRPr sz="12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565"/>
              </a:spcBef>
            </a:pPr>
            <a:r>
              <a:rPr sz="1200" spc="30" dirty="0">
                <a:latin typeface="Calibri"/>
                <a:cs typeface="Calibri"/>
              </a:rPr>
              <a:t>Bavorsko-česká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spc="40" dirty="0">
                <a:latin typeface="Calibri"/>
                <a:cs typeface="Calibri"/>
              </a:rPr>
              <a:t>vysokoškolská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agentura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(BTHA)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50" b="1" spc="75" dirty="0">
                <a:latin typeface="Calibri"/>
                <a:cs typeface="Calibri"/>
              </a:rPr>
              <a:t>Švýcarsko</a:t>
            </a:r>
            <a:endParaRPr sz="145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620"/>
              </a:spcBef>
            </a:pPr>
            <a:r>
              <a:rPr sz="1200" spc="30" dirty="0">
                <a:latin typeface="Calibri"/>
                <a:cs typeface="Calibri"/>
              </a:rPr>
              <a:t>Swiss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Government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Excellence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Scholarships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50" b="1" spc="75" dirty="0">
                <a:latin typeface="Calibri"/>
                <a:cs typeface="Calibri"/>
              </a:rPr>
              <a:t>Rakousko</a:t>
            </a:r>
            <a:endParaRPr sz="145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525"/>
              </a:spcBef>
            </a:pPr>
            <a:r>
              <a:rPr sz="1200" u="sng" spc="6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AKTION</a:t>
            </a:r>
            <a:r>
              <a:rPr sz="1200" u="sng" spc="18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u="sng" spc="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Česká</a:t>
            </a:r>
            <a:r>
              <a:rPr sz="1200" u="sng" spc="18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republika</a:t>
            </a:r>
            <a:r>
              <a:rPr sz="1200" u="sng" spc="1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–</a:t>
            </a:r>
            <a:r>
              <a:rPr sz="1200" u="sng" spc="1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u="sng" spc="1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Rakousko</a:t>
            </a:r>
            <a:r>
              <a:rPr sz="1200" spc="15" dirty="0">
                <a:latin typeface="Calibri"/>
                <a:cs typeface="Calibri"/>
              </a:rPr>
              <a:t>,</a:t>
            </a:r>
            <a:endParaRPr sz="12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204"/>
              </a:spcBef>
            </a:pPr>
            <a:r>
              <a:rPr sz="1200" spc="35" dirty="0">
                <a:latin typeface="Calibri"/>
                <a:cs typeface="Calibri"/>
              </a:rPr>
              <a:t>samostatný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program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5503" y="2793492"/>
            <a:ext cx="2350007" cy="25968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0911" y="3523488"/>
            <a:ext cx="225552" cy="2240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0462" y="3799332"/>
            <a:ext cx="165963" cy="190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5775" y="4488180"/>
            <a:ext cx="199644" cy="2209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8344" y="5193792"/>
            <a:ext cx="254507" cy="22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7653" y="2081054"/>
            <a:ext cx="4069715" cy="8191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400" b="0" spc="130" dirty="0">
                <a:latin typeface="Calibri"/>
                <a:cs typeface="Calibri"/>
              </a:rPr>
              <a:t>Obecně</a:t>
            </a:r>
            <a:r>
              <a:rPr sz="2400" b="0" spc="200" dirty="0">
                <a:latin typeface="Calibri"/>
                <a:cs typeface="Calibri"/>
              </a:rPr>
              <a:t> </a:t>
            </a:r>
            <a:r>
              <a:rPr sz="2400" b="0" spc="5" dirty="0">
                <a:latin typeface="Calibri"/>
                <a:cs typeface="Calibri"/>
              </a:rPr>
              <a:t>o</a:t>
            </a:r>
            <a:r>
              <a:rPr sz="2400" b="0" spc="200" dirty="0">
                <a:latin typeface="Calibri"/>
                <a:cs typeface="Calibri"/>
              </a:rPr>
              <a:t> </a:t>
            </a:r>
            <a:r>
              <a:rPr sz="2400" b="0" spc="114" dirty="0">
                <a:latin typeface="Calibri"/>
                <a:cs typeface="Calibri"/>
              </a:rPr>
              <a:t>stipendijní</a:t>
            </a:r>
            <a:r>
              <a:rPr sz="2400" b="0" spc="195" dirty="0">
                <a:latin typeface="Calibri"/>
                <a:cs typeface="Calibri"/>
              </a:rPr>
              <a:t> </a:t>
            </a:r>
            <a:r>
              <a:rPr sz="2400" b="0" spc="105" dirty="0">
                <a:latin typeface="Calibri"/>
                <a:cs typeface="Calibri"/>
              </a:rPr>
              <a:t>nabídce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400" b="0" spc="5" dirty="0">
                <a:latin typeface="Calibri"/>
                <a:cs typeface="Calibri"/>
              </a:rPr>
              <a:t>–</a:t>
            </a:r>
            <a:r>
              <a:rPr sz="2400" b="0" spc="20" dirty="0">
                <a:latin typeface="Calibri"/>
                <a:cs typeface="Calibri"/>
              </a:rPr>
              <a:t> </a:t>
            </a:r>
            <a:r>
              <a:rPr sz="2400" b="0" spc="145" dirty="0">
                <a:latin typeface="Calibri"/>
                <a:cs typeface="Calibri"/>
              </a:rPr>
              <a:t>Německo</a:t>
            </a:r>
            <a:r>
              <a:rPr sz="2400" b="0" spc="180" dirty="0">
                <a:latin typeface="Calibri"/>
                <a:cs typeface="Calibri"/>
              </a:rPr>
              <a:t> </a:t>
            </a:r>
            <a:r>
              <a:rPr sz="2400" b="0" spc="5" dirty="0">
                <a:latin typeface="Calibri"/>
                <a:cs typeface="Calibri"/>
              </a:rPr>
              <a:t>&amp;</a:t>
            </a:r>
            <a:r>
              <a:rPr sz="2400" b="0" spc="105" dirty="0">
                <a:latin typeface="Calibri"/>
                <a:cs typeface="Calibri"/>
              </a:rPr>
              <a:t> </a:t>
            </a:r>
            <a:r>
              <a:rPr sz="2400" b="0" spc="170" dirty="0">
                <a:latin typeface="Calibri"/>
                <a:cs typeface="Calibri"/>
              </a:rPr>
              <a:t>Švýcarsko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7653" y="3333369"/>
            <a:ext cx="4276725" cy="21050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805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25" dirty="0">
                <a:latin typeface="Calibri"/>
                <a:cs typeface="Calibri"/>
              </a:rPr>
              <a:t>většinou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postgraduální</a:t>
            </a:r>
            <a:r>
              <a:rPr sz="1200" b="1" spc="114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pobyty</a:t>
            </a:r>
            <a:r>
              <a:rPr sz="1200" b="1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tj.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po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ukončení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BSP</a:t>
            </a:r>
            <a:endParaRPr sz="120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710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35" dirty="0">
                <a:latin typeface="Calibri"/>
                <a:cs typeface="Calibri"/>
              </a:rPr>
              <a:t>uchazeč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si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cílovou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VŠ</a:t>
            </a:r>
            <a:r>
              <a:rPr sz="1200" spc="19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vybírá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sám</a:t>
            </a:r>
            <a:endParaRPr sz="120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35" dirty="0">
                <a:latin typeface="Calibri"/>
                <a:cs typeface="Calibri"/>
              </a:rPr>
              <a:t>pobyt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lze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realizovat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na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kterékoliv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státní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VŠ</a:t>
            </a:r>
            <a:r>
              <a:rPr sz="1200" spc="-160" dirty="0"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710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35" dirty="0">
                <a:latin typeface="Calibri"/>
                <a:cs typeface="Calibri"/>
              </a:rPr>
              <a:t>uchazeč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komunikuje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cílovou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VŠ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sám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si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zařídí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příslib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přijetí</a:t>
            </a:r>
            <a:endParaRPr sz="120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705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30" dirty="0">
                <a:latin typeface="Calibri"/>
                <a:cs typeface="Calibri"/>
              </a:rPr>
              <a:t>žádost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stipendium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≠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žádost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přijetí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na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cílovou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VŠ</a:t>
            </a:r>
            <a:r>
              <a:rPr sz="1200" spc="-150" dirty="0"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710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30" dirty="0">
                <a:latin typeface="Calibri"/>
                <a:cs typeface="Calibri"/>
              </a:rPr>
              <a:t>žádost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stipendium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se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podává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cca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rok</a:t>
            </a:r>
            <a:r>
              <a:rPr sz="1200" b="1" spc="95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předem</a:t>
            </a:r>
            <a:endParaRPr sz="1200">
              <a:latin typeface="Calibri"/>
              <a:cs typeface="Calibri"/>
            </a:endParaRPr>
          </a:p>
          <a:p>
            <a:pPr marL="218440" marR="34290" indent="-205740">
              <a:lnSpc>
                <a:spcPts val="1300"/>
              </a:lnSpc>
              <a:spcBef>
                <a:spcPts val="915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10" dirty="0">
                <a:latin typeface="Calibri"/>
                <a:cs typeface="Calibri"/>
              </a:rPr>
              <a:t>termíny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pro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podání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žádostí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jsou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různé: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konec</a:t>
            </a:r>
            <a:r>
              <a:rPr sz="1200" b="1" spc="16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září</a:t>
            </a:r>
            <a:r>
              <a:rPr sz="1200" b="1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začátek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prosince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2264" y="2089404"/>
            <a:ext cx="1254252" cy="12100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89091" y="3438144"/>
            <a:ext cx="1763395" cy="1280160"/>
          </a:xfrm>
          <a:prstGeom prst="rect">
            <a:avLst/>
          </a:prstGeom>
          <a:solidFill>
            <a:srgbClr val="82B6D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71450" marR="306070">
              <a:lnSpc>
                <a:spcPct val="109500"/>
              </a:lnSpc>
              <a:spcBef>
                <a:spcPts val="625"/>
              </a:spcBef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Stipendijní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15" dirty="0">
                <a:solidFill>
                  <a:srgbClr val="FFFFFF"/>
                </a:solidFill>
                <a:latin typeface="Calibri"/>
                <a:cs typeface="Calibri"/>
              </a:rPr>
              <a:t>nabídka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15" dirty="0">
                <a:solidFill>
                  <a:srgbClr val="FFFFFF"/>
                </a:solidFill>
                <a:latin typeface="Calibri"/>
                <a:cs typeface="Calibri"/>
              </a:rPr>
              <a:t>základě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 mezinárodních </a:t>
            </a:r>
            <a:r>
              <a:rPr sz="950" spc="25" dirty="0">
                <a:solidFill>
                  <a:srgbClr val="FFFFFF"/>
                </a:solidFill>
                <a:latin typeface="Calibri"/>
                <a:cs typeface="Calibri"/>
              </a:rPr>
              <a:t> smluv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zahrnuje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také </a:t>
            </a: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stipendia</a:t>
            </a:r>
            <a:r>
              <a:rPr sz="9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Calibri"/>
                <a:cs typeface="Calibri"/>
              </a:rPr>
              <a:t>DAAD</a:t>
            </a:r>
            <a:r>
              <a:rPr sz="9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45" dirty="0">
                <a:solidFill>
                  <a:srgbClr val="FFFFFF"/>
                </a:solidFill>
                <a:latin typeface="Calibri"/>
                <a:cs typeface="Calibri"/>
              </a:rPr>
              <a:t>BTHA </a:t>
            </a:r>
            <a:r>
              <a:rPr sz="95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pro</a:t>
            </a:r>
            <a:r>
              <a:rPr sz="9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40" dirty="0">
                <a:solidFill>
                  <a:srgbClr val="FFFFFF"/>
                </a:solidFill>
                <a:latin typeface="Calibri"/>
                <a:cs typeface="Calibri"/>
              </a:rPr>
              <a:t>letní</a:t>
            </a:r>
            <a:r>
              <a:rPr sz="95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45" dirty="0">
                <a:solidFill>
                  <a:srgbClr val="FFFFFF"/>
                </a:solidFill>
                <a:latin typeface="Calibri"/>
                <a:cs typeface="Calibri"/>
              </a:rPr>
              <a:t>školy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Calibri"/>
              <a:cs typeface="Calibri"/>
            </a:endParaRPr>
          </a:p>
          <a:p>
            <a:pPr marL="266065">
              <a:lnSpc>
                <a:spcPct val="100000"/>
              </a:lnSpc>
            </a:pPr>
            <a:r>
              <a:rPr sz="950" spc="5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95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u="sng" spc="25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vyhledávač</a:t>
            </a:r>
            <a:r>
              <a:rPr sz="950" u="sng" spc="12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50" u="sng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stipendi</a:t>
            </a:r>
            <a:r>
              <a:rPr sz="9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í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3256" y="2948483"/>
            <a:ext cx="3745229" cy="9461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650" b="0" spc="170" dirty="0">
                <a:latin typeface="Calibri"/>
                <a:cs typeface="Calibri"/>
              </a:rPr>
              <a:t>Česko-bavorská</a:t>
            </a: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650" b="0" spc="180" dirty="0">
                <a:latin typeface="Calibri"/>
                <a:cs typeface="Calibri"/>
              </a:rPr>
              <a:t>vysokoškolská</a:t>
            </a:r>
            <a:r>
              <a:rPr sz="2650" b="0" spc="275" dirty="0">
                <a:latin typeface="Calibri"/>
                <a:cs typeface="Calibri"/>
              </a:rPr>
              <a:t> </a:t>
            </a:r>
            <a:r>
              <a:rPr sz="2650" b="0" spc="130" dirty="0">
                <a:latin typeface="Calibri"/>
                <a:cs typeface="Calibri"/>
              </a:rPr>
              <a:t>agentura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3256" y="4340149"/>
            <a:ext cx="3820160" cy="903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90"/>
              </a:spcBef>
            </a:pPr>
            <a:r>
              <a:rPr sz="2500" spc="70" dirty="0">
                <a:solidFill>
                  <a:srgbClr val="7D7D7D"/>
                </a:solidFill>
                <a:latin typeface="Calibri"/>
                <a:cs typeface="Calibri"/>
              </a:rPr>
              <a:t>Bayrisch-Tschechische </a:t>
            </a:r>
            <a:r>
              <a:rPr sz="2500" spc="7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2500" spc="95" dirty="0">
                <a:solidFill>
                  <a:srgbClr val="7D7D7D"/>
                </a:solidFill>
                <a:latin typeface="Calibri"/>
                <a:cs typeface="Calibri"/>
              </a:rPr>
              <a:t>Hochschulagentur</a:t>
            </a:r>
            <a:r>
              <a:rPr sz="2500" spc="19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2500" spc="25" dirty="0">
                <a:solidFill>
                  <a:srgbClr val="7D7D7D"/>
                </a:solidFill>
                <a:latin typeface="Calibri"/>
                <a:cs typeface="Calibri"/>
              </a:rPr>
              <a:t>―</a:t>
            </a:r>
            <a:r>
              <a:rPr sz="2500" spc="-1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2500" spc="150" dirty="0">
                <a:solidFill>
                  <a:srgbClr val="7D7D7D"/>
                </a:solidFill>
                <a:latin typeface="Calibri"/>
                <a:cs typeface="Calibri"/>
              </a:rPr>
              <a:t>BTHA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13832" y="1769364"/>
            <a:ext cx="2199005" cy="4127500"/>
          </a:xfrm>
          <a:prstGeom prst="rect">
            <a:avLst/>
          </a:prstGeom>
          <a:solidFill>
            <a:srgbClr val="82B6D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267970" marR="342265">
              <a:lnSpc>
                <a:spcPct val="109500"/>
              </a:lnSpc>
            </a:pPr>
            <a:r>
              <a:rPr sz="950" spc="55" dirty="0">
                <a:solidFill>
                  <a:srgbClr val="FFFFFF"/>
                </a:solidFill>
                <a:latin typeface="Calibri"/>
                <a:cs typeface="Calibri"/>
              </a:rPr>
              <a:t>BTHA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je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státní</a:t>
            </a:r>
            <a:r>
              <a:rPr sz="9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agentura</a:t>
            </a:r>
            <a:r>
              <a:rPr sz="9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pod </a:t>
            </a:r>
            <a:r>
              <a:rPr sz="9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Bavorským</a:t>
            </a:r>
            <a:r>
              <a:rPr sz="9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vysokoškolským </a:t>
            </a:r>
            <a:r>
              <a:rPr sz="9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centrem</a:t>
            </a:r>
            <a:r>
              <a:rPr sz="9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pro</a:t>
            </a:r>
            <a:r>
              <a:rPr sz="95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střední,</a:t>
            </a:r>
            <a:r>
              <a:rPr sz="95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východní </a:t>
            </a:r>
            <a:r>
              <a:rPr sz="95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jihovýchodní</a:t>
            </a:r>
            <a:r>
              <a:rPr sz="9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Evropu </a:t>
            </a:r>
            <a:r>
              <a:rPr sz="9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40" dirty="0">
                <a:solidFill>
                  <a:srgbClr val="FFFFFF"/>
                </a:solidFill>
                <a:latin typeface="Calibri"/>
                <a:cs typeface="Calibri"/>
              </a:rPr>
              <a:t>(BAYHOST).</a:t>
            </a:r>
            <a:endParaRPr sz="950">
              <a:latin typeface="Calibri"/>
              <a:cs typeface="Calibri"/>
            </a:endParaRPr>
          </a:p>
          <a:p>
            <a:pPr marL="267970" algn="just">
              <a:lnSpc>
                <a:spcPct val="100000"/>
              </a:lnSpc>
              <a:spcBef>
                <a:spcPts val="505"/>
              </a:spcBef>
            </a:pPr>
            <a:r>
              <a:rPr sz="950" spc="55" dirty="0">
                <a:solidFill>
                  <a:srgbClr val="FFFFFF"/>
                </a:solidFill>
                <a:latin typeface="Calibri"/>
                <a:cs typeface="Calibri"/>
              </a:rPr>
              <a:t>BTHA</a:t>
            </a:r>
            <a:r>
              <a:rPr sz="95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přispívá</a:t>
            </a:r>
            <a:r>
              <a:rPr sz="9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stipendijními</a:t>
            </a:r>
            <a:endParaRPr sz="950">
              <a:latin typeface="Calibri"/>
              <a:cs typeface="Calibri"/>
            </a:endParaRPr>
          </a:p>
          <a:p>
            <a:pPr marL="267970" algn="just">
              <a:lnSpc>
                <a:spcPct val="100000"/>
              </a:lnSpc>
              <a:spcBef>
                <a:spcPts val="105"/>
              </a:spcBef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grantovými</a:t>
            </a:r>
            <a:r>
              <a:rPr sz="95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programy</a:t>
            </a:r>
            <a:endParaRPr sz="950">
              <a:latin typeface="Calibri"/>
              <a:cs typeface="Calibri"/>
            </a:endParaRPr>
          </a:p>
          <a:p>
            <a:pPr marL="267970" marR="508000" algn="just">
              <a:lnSpc>
                <a:spcPct val="109500"/>
              </a:lnSpc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poradenstvím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k </a:t>
            </a: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budování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 kvalitních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dlouhodobých </a:t>
            </a:r>
            <a:r>
              <a:rPr sz="9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vztahů 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mezi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akademickými </a:t>
            </a:r>
            <a:r>
              <a:rPr sz="95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vědeckými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institucemi</a:t>
            </a:r>
            <a:endParaRPr sz="950">
              <a:latin typeface="Calibri"/>
              <a:cs typeface="Calibri"/>
            </a:endParaRPr>
          </a:p>
          <a:p>
            <a:pPr marL="267970" algn="just">
              <a:lnSpc>
                <a:spcPct val="100000"/>
              </a:lnSpc>
              <a:spcBef>
                <a:spcPts val="180"/>
              </a:spcBef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9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Bavorsku</a:t>
            </a:r>
            <a:r>
              <a:rPr sz="9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9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ČR.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264" y="2217648"/>
            <a:ext cx="1840910" cy="5740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735" y="1957199"/>
            <a:ext cx="220027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5"/>
              </a:spcBef>
            </a:pPr>
            <a:r>
              <a:rPr sz="2400" b="0" spc="125" dirty="0">
                <a:latin typeface="Calibri"/>
                <a:cs typeface="Calibri"/>
              </a:rPr>
              <a:t>Stipendia </a:t>
            </a:r>
            <a:r>
              <a:rPr sz="2400" b="0" spc="180" dirty="0">
                <a:latin typeface="Calibri"/>
                <a:cs typeface="Calibri"/>
              </a:rPr>
              <a:t>BTHA </a:t>
            </a:r>
            <a:r>
              <a:rPr sz="2400" b="0" spc="-530" dirty="0">
                <a:latin typeface="Calibri"/>
                <a:cs typeface="Calibri"/>
              </a:rPr>
              <a:t> </a:t>
            </a:r>
            <a:r>
              <a:rPr sz="2400" b="0" spc="145" dirty="0">
                <a:latin typeface="Calibri"/>
                <a:cs typeface="Calibri"/>
              </a:rPr>
              <a:t>Bavorsko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9347" y="1769364"/>
            <a:ext cx="3023616" cy="41269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4696" y="2057400"/>
            <a:ext cx="397763" cy="3947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54735" y="3190113"/>
            <a:ext cx="3468370" cy="24307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185420" algn="l"/>
              </a:tabLst>
            </a:pPr>
            <a:r>
              <a:rPr sz="1200" b="1" spc="55" dirty="0">
                <a:latin typeface="Calibri"/>
                <a:cs typeface="Calibri"/>
              </a:rPr>
              <a:t>magisterské</a:t>
            </a:r>
            <a:r>
              <a:rPr sz="1200" b="1" spc="1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/</a:t>
            </a:r>
            <a:r>
              <a:rPr sz="1200" b="1" spc="70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doktorské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studium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110"/>
              </a:spcBef>
            </a:pPr>
            <a:r>
              <a:rPr sz="1200" spc="-5" dirty="0">
                <a:latin typeface="Calibri"/>
                <a:cs typeface="Calibri"/>
              </a:rPr>
              <a:t>cílem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stipendia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je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úspěšné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ukončení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studia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95"/>
              </a:spcBef>
            </a:pPr>
            <a:r>
              <a:rPr sz="1200" spc="20" dirty="0">
                <a:latin typeface="Calibri"/>
                <a:cs typeface="Calibri"/>
              </a:rPr>
              <a:t>na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bavorské</a:t>
            </a:r>
            <a:r>
              <a:rPr sz="1200" spc="19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vysoké</a:t>
            </a:r>
            <a:r>
              <a:rPr sz="1200" spc="1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škole,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ale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není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podmínkou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200" b="1" spc="50" dirty="0">
                <a:latin typeface="Calibri"/>
                <a:cs typeface="Calibri"/>
              </a:rPr>
              <a:t>roční</a:t>
            </a:r>
            <a:r>
              <a:rPr sz="1200" b="1" spc="11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studijní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/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výzkumný</a:t>
            </a:r>
            <a:r>
              <a:rPr sz="1200" b="1" spc="114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pobyt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Calibri"/>
                <a:cs typeface="Calibri"/>
              </a:rPr>
              <a:t>v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rámci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doktorského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studia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probíhajícího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50"/>
              </a:spcBef>
            </a:pPr>
            <a:r>
              <a:rPr sz="1200" spc="20" dirty="0">
                <a:latin typeface="Calibri"/>
                <a:cs typeface="Calibri"/>
              </a:rPr>
              <a:t>na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veřejné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vysoké</a:t>
            </a:r>
            <a:r>
              <a:rPr sz="1200" spc="180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škole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ČR;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nekončí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získáním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120"/>
              </a:spcBef>
            </a:pPr>
            <a:r>
              <a:rPr sz="1200" spc="20" dirty="0">
                <a:latin typeface="Calibri"/>
                <a:cs typeface="Calibri"/>
              </a:rPr>
              <a:t>titulu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bavorské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VŠ</a:t>
            </a:r>
            <a:r>
              <a:rPr sz="1200" spc="-150" dirty="0"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280670">
              <a:lnSpc>
                <a:spcPct val="100000"/>
              </a:lnSpc>
              <a:spcBef>
                <a:spcPts val="5"/>
              </a:spcBef>
            </a:pPr>
            <a:r>
              <a:rPr sz="1200" spc="30" dirty="0">
                <a:latin typeface="Calibri"/>
                <a:cs typeface="Calibri"/>
              </a:rPr>
              <a:t>podání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žádosti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přes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portál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BTHA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do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1.</a:t>
            </a:r>
            <a:r>
              <a:rPr sz="1200" b="1" spc="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D4500A"/>
                </a:solidFill>
                <a:latin typeface="Calibri"/>
                <a:cs typeface="Calibri"/>
              </a:rPr>
              <a:t>prosince</a:t>
            </a:r>
            <a:endParaRPr sz="1200">
              <a:latin typeface="Calibri"/>
              <a:cs typeface="Calibri"/>
            </a:endParaRPr>
          </a:p>
          <a:p>
            <a:pPr marL="280670" marR="508634">
              <a:lnSpc>
                <a:spcPts val="2300"/>
              </a:lnSpc>
            </a:pPr>
            <a:r>
              <a:rPr sz="1200" spc="35" dirty="0">
                <a:latin typeface="Calibri"/>
                <a:cs typeface="Calibri"/>
              </a:rPr>
              <a:t>součástí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žádosti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také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u="sng" spc="30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4"/>
              </a:rPr>
              <a:t>Návrh</a:t>
            </a:r>
            <a:r>
              <a:rPr sz="1200" u="sng" spc="105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200" u="sng" spc="20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4"/>
              </a:rPr>
              <a:t>na</a:t>
            </a:r>
            <a:r>
              <a:rPr sz="1200" u="sng" spc="80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200" u="sng" spc="15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4"/>
              </a:rPr>
              <a:t>vyslání </a:t>
            </a:r>
            <a:r>
              <a:rPr sz="1200" spc="-25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info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podrobně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u="sng" spc="20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5"/>
              </a:rPr>
              <a:t>na</a:t>
            </a:r>
            <a:r>
              <a:rPr sz="1200" u="sng" spc="80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200" u="sng" spc="30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5"/>
              </a:rPr>
              <a:t>stránkách</a:t>
            </a:r>
            <a:r>
              <a:rPr sz="1200" u="sng" spc="95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200" u="sng" spc="50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5"/>
              </a:rPr>
              <a:t>BTHA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400" y="5416296"/>
            <a:ext cx="203885" cy="2053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8783" y="4812792"/>
            <a:ext cx="216141" cy="23761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908303" y="5119116"/>
            <a:ext cx="297180" cy="198120"/>
          </a:xfrm>
          <a:custGeom>
            <a:avLst/>
            <a:gdLst/>
            <a:ahLst/>
            <a:cxnLst/>
            <a:rect l="l" t="t" r="r" b="b"/>
            <a:pathLst>
              <a:path w="297180" h="198120">
                <a:moveTo>
                  <a:pt x="168897" y="0"/>
                </a:moveTo>
                <a:lnTo>
                  <a:pt x="161861" y="126"/>
                </a:lnTo>
                <a:lnTo>
                  <a:pt x="56540" y="28067"/>
                </a:lnTo>
                <a:lnTo>
                  <a:pt x="26504" y="67056"/>
                </a:lnTo>
                <a:lnTo>
                  <a:pt x="0" y="67056"/>
                </a:lnTo>
                <a:lnTo>
                  <a:pt x="0" y="169671"/>
                </a:lnTo>
                <a:lnTo>
                  <a:pt x="17665" y="169671"/>
                </a:lnTo>
                <a:lnTo>
                  <a:pt x="33197" y="174117"/>
                </a:lnTo>
                <a:lnTo>
                  <a:pt x="46431" y="183895"/>
                </a:lnTo>
                <a:lnTo>
                  <a:pt x="63842" y="193548"/>
                </a:lnTo>
                <a:lnTo>
                  <a:pt x="91884" y="197993"/>
                </a:lnTo>
                <a:lnTo>
                  <a:pt x="155498" y="197993"/>
                </a:lnTo>
                <a:lnTo>
                  <a:pt x="163728" y="196342"/>
                </a:lnTo>
                <a:lnTo>
                  <a:pt x="170472" y="191769"/>
                </a:lnTo>
                <a:lnTo>
                  <a:pt x="175031" y="185038"/>
                </a:lnTo>
                <a:lnTo>
                  <a:pt x="176707" y="176783"/>
                </a:lnTo>
                <a:lnTo>
                  <a:pt x="176707" y="171069"/>
                </a:lnTo>
                <a:lnTo>
                  <a:pt x="174586" y="166115"/>
                </a:lnTo>
                <a:lnTo>
                  <a:pt x="171043" y="162687"/>
                </a:lnTo>
                <a:lnTo>
                  <a:pt x="173164" y="162687"/>
                </a:lnTo>
                <a:lnTo>
                  <a:pt x="181406" y="160908"/>
                </a:lnTo>
                <a:lnTo>
                  <a:pt x="188137" y="156337"/>
                </a:lnTo>
                <a:lnTo>
                  <a:pt x="192697" y="149606"/>
                </a:lnTo>
                <a:lnTo>
                  <a:pt x="194373" y="141350"/>
                </a:lnTo>
                <a:lnTo>
                  <a:pt x="193979" y="137159"/>
                </a:lnTo>
                <a:lnTo>
                  <a:pt x="192824" y="133350"/>
                </a:lnTo>
                <a:lnTo>
                  <a:pt x="190944" y="129667"/>
                </a:lnTo>
                <a:lnTo>
                  <a:pt x="188366" y="126492"/>
                </a:lnTo>
                <a:lnTo>
                  <a:pt x="194983" y="123825"/>
                </a:lnTo>
                <a:lnTo>
                  <a:pt x="200253" y="119125"/>
                </a:lnTo>
                <a:lnTo>
                  <a:pt x="203720" y="113030"/>
                </a:lnTo>
                <a:lnTo>
                  <a:pt x="204978" y="106044"/>
                </a:lnTo>
                <a:lnTo>
                  <a:pt x="203301" y="97789"/>
                </a:lnTo>
                <a:lnTo>
                  <a:pt x="198742" y="90931"/>
                </a:lnTo>
                <a:lnTo>
                  <a:pt x="191998" y="86359"/>
                </a:lnTo>
                <a:lnTo>
                  <a:pt x="183769" y="84708"/>
                </a:lnTo>
                <a:lnTo>
                  <a:pt x="279184" y="84708"/>
                </a:lnTo>
                <a:lnTo>
                  <a:pt x="286131" y="83312"/>
                </a:lnTo>
                <a:lnTo>
                  <a:pt x="291731" y="79628"/>
                </a:lnTo>
                <a:lnTo>
                  <a:pt x="295490" y="74040"/>
                </a:lnTo>
                <a:lnTo>
                  <a:pt x="296862" y="67056"/>
                </a:lnTo>
                <a:lnTo>
                  <a:pt x="295490" y="60070"/>
                </a:lnTo>
                <a:lnTo>
                  <a:pt x="291731" y="54482"/>
                </a:lnTo>
                <a:lnTo>
                  <a:pt x="286131" y="50673"/>
                </a:lnTo>
                <a:lnTo>
                  <a:pt x="279184" y="49402"/>
                </a:lnTo>
                <a:lnTo>
                  <a:pt x="104254" y="49402"/>
                </a:lnTo>
                <a:lnTo>
                  <a:pt x="169633" y="34798"/>
                </a:lnTo>
                <a:lnTo>
                  <a:pt x="176060" y="32003"/>
                </a:lnTo>
                <a:lnTo>
                  <a:pt x="180721" y="27050"/>
                </a:lnTo>
                <a:lnTo>
                  <a:pt x="183197" y="20700"/>
                </a:lnTo>
                <a:lnTo>
                  <a:pt x="183057" y="13588"/>
                </a:lnTo>
                <a:lnTo>
                  <a:pt x="180200" y="7112"/>
                </a:lnTo>
                <a:lnTo>
                  <a:pt x="175247" y="2539"/>
                </a:lnTo>
                <a:lnTo>
                  <a:pt x="168897" y="0"/>
                </a:lnTo>
                <a:close/>
              </a:path>
            </a:pathLst>
          </a:custGeom>
          <a:solidFill>
            <a:srgbClr val="D45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10376" y="5709920"/>
            <a:ext cx="1285875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Photo</a:t>
            </a:r>
            <a:r>
              <a:rPr sz="5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by</a:t>
            </a:r>
            <a:r>
              <a:rPr sz="5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50" u="sng" spc="-1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  <a:hlinkClick r:id="rId8"/>
              </a:rPr>
              <a:t>Chi</a:t>
            </a:r>
            <a:r>
              <a:rPr sz="550" u="sng" spc="5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  <a:hlinkClick r:id="rId8"/>
              </a:rPr>
              <a:t> </a:t>
            </a:r>
            <a:r>
              <a:rPr sz="550" u="sng" spc="-15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  <a:hlinkClick r:id="rId8"/>
              </a:rPr>
              <a:t>Nguyen</a:t>
            </a:r>
            <a:r>
              <a:rPr sz="550" u="sng" spc="15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  <a:hlinkClick r:id="rId8"/>
              </a:rPr>
              <a:t> </a:t>
            </a:r>
            <a:r>
              <a:rPr sz="550" u="sng" spc="-1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  <a:hlinkClick r:id="rId8"/>
              </a:rPr>
              <a:t>Phung</a:t>
            </a:r>
            <a:r>
              <a:rPr sz="550" spc="-15" dirty="0">
                <a:solidFill>
                  <a:srgbClr val="0000FF"/>
                </a:solidFill>
                <a:latin typeface="Microsoft Sans Serif"/>
                <a:cs typeface="Microsoft Sans Serif"/>
                <a:hlinkClick r:id="rId8"/>
              </a:rPr>
              <a:t> </a:t>
            </a:r>
            <a:r>
              <a:rPr sz="5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5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50" u="sng" spc="-1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  <a:hlinkClick r:id="rId9"/>
              </a:rPr>
              <a:t>Unsplash</a:t>
            </a:r>
            <a:endParaRPr sz="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1184" y="1769364"/>
            <a:ext cx="2811780" cy="41269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9767" y="2063242"/>
            <a:ext cx="287147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0" spc="100" dirty="0">
                <a:latin typeface="Calibri"/>
                <a:cs typeface="Calibri"/>
              </a:rPr>
              <a:t>Stipendia</a:t>
            </a:r>
            <a:r>
              <a:rPr sz="1900" b="0" spc="185" dirty="0">
                <a:latin typeface="Calibri"/>
                <a:cs typeface="Calibri"/>
              </a:rPr>
              <a:t> </a:t>
            </a:r>
            <a:r>
              <a:rPr sz="1900" b="0" spc="160" dirty="0">
                <a:latin typeface="Calibri"/>
                <a:cs typeface="Calibri"/>
              </a:rPr>
              <a:t>BTHA</a:t>
            </a:r>
            <a:r>
              <a:rPr sz="1900" b="0" spc="210" dirty="0">
                <a:latin typeface="Calibri"/>
                <a:cs typeface="Calibri"/>
              </a:rPr>
              <a:t> </a:t>
            </a:r>
            <a:r>
              <a:rPr sz="1900" b="0" spc="10" dirty="0">
                <a:latin typeface="Calibri"/>
                <a:cs typeface="Calibri"/>
              </a:rPr>
              <a:t>–</a:t>
            </a:r>
            <a:r>
              <a:rPr sz="1900" b="0" spc="20" dirty="0">
                <a:latin typeface="Calibri"/>
                <a:cs typeface="Calibri"/>
              </a:rPr>
              <a:t> </a:t>
            </a:r>
            <a:r>
              <a:rPr sz="1900" b="0" spc="85" dirty="0">
                <a:latin typeface="Calibri"/>
                <a:cs typeface="Calibri"/>
              </a:rPr>
              <a:t>přehled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0597" y="2657094"/>
            <a:ext cx="3630295" cy="2993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spc="35" dirty="0">
                <a:latin typeface="Calibri"/>
                <a:cs typeface="Calibri"/>
              </a:rPr>
              <a:t>Výše</a:t>
            </a:r>
            <a:r>
              <a:rPr sz="850" b="1" spc="11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stipendia: </a:t>
            </a:r>
            <a:r>
              <a:rPr sz="850" b="1" spc="95" dirty="0">
                <a:latin typeface="Calibri"/>
                <a:cs typeface="Calibri"/>
              </a:rPr>
              <a:t> </a:t>
            </a:r>
            <a:r>
              <a:rPr sz="850" spc="-15" dirty="0">
                <a:latin typeface="Calibri"/>
                <a:cs typeface="Calibri"/>
              </a:rPr>
              <a:t>934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€</a:t>
            </a:r>
            <a:r>
              <a:rPr sz="850" spc="10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měsíčně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850" b="1" spc="30" dirty="0">
                <a:latin typeface="Calibri"/>
                <a:cs typeface="Calibri"/>
              </a:rPr>
              <a:t>Délka</a:t>
            </a:r>
            <a:r>
              <a:rPr sz="850" b="1" spc="140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pobytu:</a:t>
            </a:r>
            <a:r>
              <a:rPr sz="850" b="1" spc="125" dirty="0">
                <a:latin typeface="Calibri"/>
                <a:cs typeface="Calibri"/>
              </a:rPr>
              <a:t> </a:t>
            </a:r>
            <a:r>
              <a:rPr sz="850" spc="-30" dirty="0">
                <a:latin typeface="Calibri"/>
                <a:cs typeface="Calibri"/>
              </a:rPr>
              <a:t>12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měsíců,</a:t>
            </a:r>
            <a:r>
              <a:rPr sz="850" spc="9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roční</a:t>
            </a:r>
            <a:r>
              <a:rPr sz="850" spc="100" dirty="0">
                <a:latin typeface="Calibri"/>
                <a:cs typeface="Calibri"/>
              </a:rPr>
              <a:t> </a:t>
            </a:r>
            <a:r>
              <a:rPr sz="850" spc="10" dirty="0">
                <a:latin typeface="Calibri"/>
                <a:cs typeface="Calibri"/>
              </a:rPr>
              <a:t>pobyt</a:t>
            </a:r>
            <a:r>
              <a:rPr sz="850" spc="13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lze</a:t>
            </a:r>
            <a:r>
              <a:rPr sz="850" spc="10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2x</a:t>
            </a:r>
            <a:r>
              <a:rPr sz="850" spc="9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prodloužit</a:t>
            </a:r>
            <a:r>
              <a:rPr sz="850" spc="8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(tj.</a:t>
            </a:r>
            <a:r>
              <a:rPr sz="850" spc="9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celkem</a:t>
            </a:r>
            <a:r>
              <a:rPr sz="850" spc="114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max.</a:t>
            </a:r>
            <a:r>
              <a:rPr sz="850" spc="9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3</a:t>
            </a:r>
            <a:r>
              <a:rPr sz="850" spc="95" dirty="0">
                <a:latin typeface="Calibri"/>
                <a:cs typeface="Calibri"/>
              </a:rPr>
              <a:t> </a:t>
            </a:r>
            <a:r>
              <a:rPr sz="850" spc="-15" dirty="0">
                <a:latin typeface="Calibri"/>
                <a:cs typeface="Calibri"/>
              </a:rPr>
              <a:t>r.)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850" b="1" spc="30" dirty="0">
                <a:latin typeface="Calibri"/>
                <a:cs typeface="Calibri"/>
              </a:rPr>
              <a:t>Termín</a:t>
            </a:r>
            <a:r>
              <a:rPr sz="850" b="1" spc="1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pro</a:t>
            </a:r>
            <a:r>
              <a:rPr sz="850" b="1" spc="40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podání</a:t>
            </a:r>
            <a:r>
              <a:rPr sz="850" b="1" spc="-5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žádostí:</a:t>
            </a:r>
            <a:r>
              <a:rPr sz="850" b="1" spc="25" dirty="0"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2C6DA7"/>
                </a:solidFill>
                <a:latin typeface="Calibri"/>
                <a:cs typeface="Calibri"/>
              </a:rPr>
              <a:t>1.</a:t>
            </a:r>
            <a:r>
              <a:rPr sz="850" b="1" spc="-20" dirty="0">
                <a:solidFill>
                  <a:srgbClr val="2C6DA7"/>
                </a:solidFill>
                <a:latin typeface="Calibri"/>
                <a:cs typeface="Calibri"/>
              </a:rPr>
              <a:t> </a:t>
            </a:r>
            <a:r>
              <a:rPr sz="850" b="1" spc="35" dirty="0">
                <a:solidFill>
                  <a:srgbClr val="2C6DA7"/>
                </a:solidFill>
                <a:latin typeface="Calibri"/>
                <a:cs typeface="Calibri"/>
              </a:rPr>
              <a:t>prosinec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850" b="1" spc="30" dirty="0">
                <a:latin typeface="Calibri"/>
                <a:cs typeface="Calibri"/>
              </a:rPr>
              <a:t>Žádosti</a:t>
            </a:r>
            <a:r>
              <a:rPr sz="850" b="1" spc="13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přijímá:</a:t>
            </a:r>
            <a:r>
              <a:rPr sz="850" b="1" spc="80" dirty="0">
                <a:latin typeface="Calibri"/>
                <a:cs typeface="Calibri"/>
              </a:rPr>
              <a:t> </a:t>
            </a:r>
            <a:r>
              <a:rPr sz="850" spc="45" dirty="0">
                <a:latin typeface="Calibri"/>
                <a:cs typeface="Calibri"/>
              </a:rPr>
              <a:t>BTHA</a:t>
            </a:r>
            <a:r>
              <a:rPr sz="850" spc="14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online</a:t>
            </a:r>
            <a:r>
              <a:rPr sz="850" spc="8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přes</a:t>
            </a:r>
            <a:r>
              <a:rPr sz="850" spc="9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portál</a:t>
            </a:r>
            <a:r>
              <a:rPr sz="850" spc="85" dirty="0">
                <a:latin typeface="Calibri"/>
                <a:cs typeface="Calibri"/>
              </a:rPr>
              <a:t> </a:t>
            </a:r>
            <a:r>
              <a:rPr sz="850" u="sng" spc="1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  <a:hlinkClick r:id="rId3"/>
              </a:rPr>
              <a:t>StipSys</a:t>
            </a:r>
            <a:r>
              <a:rPr sz="850" spc="10" dirty="0">
                <a:solidFill>
                  <a:srgbClr val="2C6DA7"/>
                </a:solidFill>
                <a:latin typeface="Calibri"/>
                <a:cs typeface="Calibri"/>
              </a:rPr>
              <a:t>;</a:t>
            </a:r>
            <a:r>
              <a:rPr sz="850" spc="155" dirty="0">
                <a:solidFill>
                  <a:srgbClr val="2C6DA7"/>
                </a:solidFill>
                <a:latin typeface="Calibri"/>
                <a:cs typeface="Calibri"/>
              </a:rPr>
              <a:t> </a:t>
            </a:r>
            <a:r>
              <a:rPr sz="850" spc="15" dirty="0">
                <a:latin typeface="Calibri"/>
                <a:cs typeface="Calibri"/>
              </a:rPr>
              <a:t>dokument</a:t>
            </a:r>
            <a:r>
              <a:rPr sz="850" spc="155" dirty="0"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C6DA7"/>
                </a:solidFill>
                <a:latin typeface="Calibri"/>
                <a:cs typeface="Calibri"/>
              </a:rPr>
              <a:t>Návrh</a:t>
            </a:r>
            <a:r>
              <a:rPr sz="850" spc="80" dirty="0">
                <a:solidFill>
                  <a:srgbClr val="2C6DA7"/>
                </a:solidFill>
                <a:latin typeface="Calibri"/>
                <a:cs typeface="Calibri"/>
              </a:rPr>
              <a:t> </a:t>
            </a:r>
            <a:r>
              <a:rPr sz="850" spc="-5" dirty="0">
                <a:solidFill>
                  <a:srgbClr val="2C6DA7"/>
                </a:solidFill>
                <a:latin typeface="Calibri"/>
                <a:cs typeface="Calibri"/>
              </a:rPr>
              <a:t>na</a:t>
            </a:r>
            <a:r>
              <a:rPr sz="850" spc="65" dirty="0">
                <a:solidFill>
                  <a:srgbClr val="2C6DA7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C6DA7"/>
                </a:solidFill>
                <a:latin typeface="Calibri"/>
                <a:cs typeface="Calibri"/>
              </a:rPr>
              <a:t>vyslání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5" dirty="0">
                <a:latin typeface="Calibri"/>
                <a:cs typeface="Calibri"/>
              </a:rPr>
              <a:t>je</a:t>
            </a:r>
            <a:r>
              <a:rPr sz="850" spc="10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třeba</a:t>
            </a:r>
            <a:r>
              <a:rPr sz="850" spc="10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zaslat</a:t>
            </a:r>
            <a:r>
              <a:rPr sz="850" spc="8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emailem</a:t>
            </a:r>
            <a:r>
              <a:rPr sz="850" spc="75" dirty="0">
                <a:latin typeface="Calibri"/>
                <a:cs typeface="Calibri"/>
              </a:rPr>
              <a:t> </a:t>
            </a:r>
            <a:r>
              <a:rPr sz="850" spc="35" dirty="0">
                <a:latin typeface="Calibri"/>
                <a:cs typeface="Calibri"/>
              </a:rPr>
              <a:t>AIA</a:t>
            </a:r>
            <a:r>
              <a:rPr sz="850" spc="16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na</a:t>
            </a:r>
            <a:r>
              <a:rPr sz="850" spc="90" dirty="0">
                <a:latin typeface="Calibri"/>
                <a:cs typeface="Calibri"/>
              </a:rPr>
              <a:t> </a:t>
            </a:r>
            <a:r>
              <a:rPr sz="850" u="sng" spc="1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  <a:hlinkClick r:id="rId4"/>
              </a:rPr>
              <a:t>e-podatelna@dzs.cz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50" b="1" spc="25" dirty="0">
                <a:latin typeface="Calibri"/>
                <a:cs typeface="Calibri"/>
              </a:rPr>
              <a:t>Kapacita</a:t>
            </a:r>
            <a:r>
              <a:rPr sz="850" spc="25" dirty="0">
                <a:latin typeface="Calibri"/>
                <a:cs typeface="Calibri"/>
              </a:rPr>
              <a:t>:</a:t>
            </a:r>
            <a:r>
              <a:rPr sz="850" spc="105" dirty="0">
                <a:latin typeface="Calibri"/>
                <a:cs typeface="Calibri"/>
              </a:rPr>
              <a:t> </a:t>
            </a:r>
            <a:r>
              <a:rPr sz="850" spc="10" dirty="0">
                <a:latin typeface="Calibri"/>
                <a:cs typeface="Calibri"/>
              </a:rPr>
              <a:t>bez</a:t>
            </a:r>
            <a:r>
              <a:rPr sz="850" spc="9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stanoveného</a:t>
            </a:r>
            <a:r>
              <a:rPr sz="850" spc="65" dirty="0">
                <a:latin typeface="Calibri"/>
                <a:cs typeface="Calibri"/>
              </a:rPr>
              <a:t> </a:t>
            </a:r>
            <a:r>
              <a:rPr sz="850" spc="20" dirty="0">
                <a:latin typeface="Calibri"/>
                <a:cs typeface="Calibri"/>
              </a:rPr>
              <a:t>počtu</a:t>
            </a:r>
            <a:r>
              <a:rPr sz="850" spc="100" dirty="0">
                <a:latin typeface="Calibri"/>
                <a:cs typeface="Calibri"/>
              </a:rPr>
              <a:t> </a:t>
            </a:r>
            <a:r>
              <a:rPr sz="850" spc="-20" dirty="0">
                <a:latin typeface="Calibri"/>
                <a:cs typeface="Calibri"/>
              </a:rPr>
              <a:t>míst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850" b="1" spc="35" dirty="0">
                <a:latin typeface="Calibri"/>
                <a:cs typeface="Calibri"/>
              </a:rPr>
              <a:t>Formální</a:t>
            </a:r>
            <a:r>
              <a:rPr sz="850" b="1" spc="5" dirty="0">
                <a:latin typeface="Calibri"/>
                <a:cs typeface="Calibri"/>
              </a:rPr>
              <a:t> </a:t>
            </a:r>
            <a:r>
              <a:rPr sz="850" b="1" spc="45" dirty="0">
                <a:latin typeface="Calibri"/>
                <a:cs typeface="Calibri"/>
              </a:rPr>
              <a:t>požadavky</a:t>
            </a:r>
            <a:r>
              <a:rPr sz="850" b="1" spc="20" dirty="0">
                <a:latin typeface="Calibri"/>
                <a:cs typeface="Calibri"/>
              </a:rPr>
              <a:t> </a:t>
            </a:r>
            <a:r>
              <a:rPr sz="850" b="1" spc="25" dirty="0">
                <a:latin typeface="Calibri"/>
                <a:cs typeface="Calibri"/>
              </a:rPr>
              <a:t>pro</a:t>
            </a:r>
            <a:r>
              <a:rPr sz="850" b="1" spc="5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uchazeče:</a:t>
            </a:r>
            <a:endParaRPr sz="850">
              <a:latin typeface="Calibri"/>
              <a:cs typeface="Calibri"/>
            </a:endParaRPr>
          </a:p>
          <a:p>
            <a:pPr marL="230504" indent="-159385">
              <a:lnSpc>
                <a:spcPct val="100000"/>
              </a:lnSpc>
              <a:spcBef>
                <a:spcPts val="495"/>
              </a:spcBef>
              <a:buFont typeface="Wingdings"/>
              <a:buChar char=""/>
              <a:tabLst>
                <a:tab pos="231140" algn="l"/>
              </a:tabLst>
            </a:pPr>
            <a:r>
              <a:rPr sz="850" spc="15" dirty="0">
                <a:latin typeface="Calibri"/>
                <a:cs typeface="Calibri"/>
              </a:rPr>
              <a:t>věk</a:t>
            </a:r>
            <a:r>
              <a:rPr sz="850" spc="75" dirty="0">
                <a:latin typeface="Calibri"/>
                <a:cs typeface="Calibri"/>
              </a:rPr>
              <a:t> </a:t>
            </a:r>
            <a:r>
              <a:rPr sz="850" spc="10" dirty="0">
                <a:latin typeface="Calibri"/>
                <a:cs typeface="Calibri"/>
              </a:rPr>
              <a:t>do</a:t>
            </a:r>
            <a:r>
              <a:rPr sz="850" spc="80" dirty="0">
                <a:latin typeface="Calibri"/>
                <a:cs typeface="Calibri"/>
              </a:rPr>
              <a:t> </a:t>
            </a:r>
            <a:r>
              <a:rPr sz="850" spc="5" dirty="0">
                <a:latin typeface="Calibri"/>
                <a:cs typeface="Calibri"/>
              </a:rPr>
              <a:t>30</a:t>
            </a:r>
            <a:r>
              <a:rPr sz="850" spc="9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let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u</a:t>
            </a:r>
            <a:r>
              <a:rPr sz="850" spc="75" dirty="0">
                <a:latin typeface="Calibri"/>
                <a:cs typeface="Calibri"/>
              </a:rPr>
              <a:t> </a:t>
            </a:r>
            <a:r>
              <a:rPr sz="850" spc="15" dirty="0">
                <a:latin typeface="Calibri"/>
                <a:cs typeface="Calibri"/>
              </a:rPr>
              <a:t>MSP,</a:t>
            </a:r>
            <a:r>
              <a:rPr sz="850" spc="80" dirty="0">
                <a:latin typeface="Calibri"/>
                <a:cs typeface="Calibri"/>
              </a:rPr>
              <a:t> </a:t>
            </a:r>
            <a:r>
              <a:rPr sz="850" spc="10" dirty="0">
                <a:latin typeface="Calibri"/>
                <a:cs typeface="Calibri"/>
              </a:rPr>
              <a:t>do</a:t>
            </a:r>
            <a:r>
              <a:rPr sz="850" spc="80" dirty="0">
                <a:latin typeface="Calibri"/>
                <a:cs typeface="Calibri"/>
              </a:rPr>
              <a:t> </a:t>
            </a:r>
            <a:r>
              <a:rPr sz="850" spc="-15" dirty="0">
                <a:latin typeface="Calibri"/>
                <a:cs typeface="Calibri"/>
              </a:rPr>
              <a:t>35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let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u</a:t>
            </a:r>
            <a:r>
              <a:rPr sz="850" spc="90" dirty="0">
                <a:latin typeface="Calibri"/>
                <a:cs typeface="Calibri"/>
              </a:rPr>
              <a:t> </a:t>
            </a:r>
            <a:r>
              <a:rPr sz="850" spc="40" dirty="0">
                <a:latin typeface="Calibri"/>
                <a:cs typeface="Calibri"/>
              </a:rPr>
              <a:t>DSP</a:t>
            </a:r>
            <a:r>
              <a:rPr sz="850" spc="140" dirty="0">
                <a:latin typeface="Calibri"/>
                <a:cs typeface="Calibri"/>
              </a:rPr>
              <a:t> </a:t>
            </a:r>
            <a:r>
              <a:rPr sz="850" spc="15" dirty="0">
                <a:latin typeface="Calibri"/>
                <a:cs typeface="Calibri"/>
              </a:rPr>
              <a:t>(k</a:t>
            </a:r>
            <a:r>
              <a:rPr sz="850" spc="105" dirty="0">
                <a:latin typeface="Calibri"/>
                <a:cs typeface="Calibri"/>
              </a:rPr>
              <a:t> </a:t>
            </a:r>
            <a:r>
              <a:rPr sz="850" spc="-40" dirty="0">
                <a:latin typeface="Calibri"/>
                <a:cs typeface="Calibri"/>
              </a:rPr>
              <a:t>1.</a:t>
            </a:r>
            <a:r>
              <a:rPr sz="850" spc="-2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říjnu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-15" dirty="0">
                <a:latin typeface="Calibri"/>
                <a:cs typeface="Calibri"/>
              </a:rPr>
              <a:t>2023);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výjimky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jsou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10" dirty="0">
                <a:latin typeface="Calibri"/>
                <a:cs typeface="Calibri"/>
              </a:rPr>
              <a:t>možné</a:t>
            </a:r>
            <a:endParaRPr sz="850">
              <a:latin typeface="Calibri"/>
              <a:cs typeface="Calibri"/>
            </a:endParaRPr>
          </a:p>
          <a:p>
            <a:pPr marL="230504" indent="-159385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231140" algn="l"/>
              </a:tabLst>
            </a:pPr>
            <a:r>
              <a:rPr sz="850" spc="40" dirty="0">
                <a:latin typeface="Calibri"/>
                <a:cs typeface="Calibri"/>
              </a:rPr>
              <a:t>BSP</a:t>
            </a:r>
            <a:r>
              <a:rPr sz="850" spc="125" dirty="0">
                <a:latin typeface="Calibri"/>
                <a:cs typeface="Calibri"/>
              </a:rPr>
              <a:t> </a:t>
            </a:r>
            <a:r>
              <a:rPr sz="850" spc="25" dirty="0">
                <a:latin typeface="Calibri"/>
                <a:cs typeface="Calibri"/>
              </a:rPr>
              <a:t>ukončený</a:t>
            </a:r>
            <a:r>
              <a:rPr sz="850" spc="9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nejpozději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k</a:t>
            </a:r>
            <a:r>
              <a:rPr sz="850" spc="120" dirty="0">
                <a:latin typeface="Calibri"/>
                <a:cs typeface="Calibri"/>
              </a:rPr>
              <a:t> </a:t>
            </a:r>
            <a:r>
              <a:rPr sz="850" spc="-35" dirty="0">
                <a:latin typeface="Calibri"/>
                <a:cs typeface="Calibri"/>
              </a:rPr>
              <a:t>31.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červenci</a:t>
            </a:r>
            <a:r>
              <a:rPr sz="850" spc="70" dirty="0">
                <a:latin typeface="Calibri"/>
                <a:cs typeface="Calibri"/>
              </a:rPr>
              <a:t> </a:t>
            </a:r>
            <a:r>
              <a:rPr sz="850" spc="-30" dirty="0">
                <a:latin typeface="Calibri"/>
                <a:cs typeface="Calibri"/>
              </a:rPr>
              <a:t>2023</a:t>
            </a:r>
            <a:endParaRPr sz="850">
              <a:latin typeface="Calibri"/>
              <a:cs typeface="Calibri"/>
            </a:endParaRPr>
          </a:p>
          <a:p>
            <a:pPr marL="230504" indent="-15938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31140" algn="l"/>
              </a:tabLst>
            </a:pPr>
            <a:r>
              <a:rPr sz="850" dirty="0">
                <a:latin typeface="Calibri"/>
                <a:cs typeface="Calibri"/>
              </a:rPr>
              <a:t>státní</a:t>
            </a:r>
            <a:r>
              <a:rPr sz="850" spc="9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příslušnost</a:t>
            </a:r>
            <a:r>
              <a:rPr sz="850" spc="85" dirty="0">
                <a:latin typeface="Calibri"/>
                <a:cs typeface="Calibri"/>
              </a:rPr>
              <a:t> </a:t>
            </a:r>
            <a:r>
              <a:rPr sz="850" spc="10" dirty="0">
                <a:latin typeface="Calibri"/>
                <a:cs typeface="Calibri"/>
              </a:rPr>
              <a:t>ČR</a:t>
            </a:r>
            <a:r>
              <a:rPr sz="850" spc="15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nebo</a:t>
            </a:r>
            <a:r>
              <a:rPr sz="850" spc="85" dirty="0">
                <a:latin typeface="Calibri"/>
                <a:cs typeface="Calibri"/>
              </a:rPr>
              <a:t> </a:t>
            </a:r>
            <a:r>
              <a:rPr sz="850" spc="5" dirty="0">
                <a:latin typeface="Calibri"/>
                <a:cs typeface="Calibri"/>
              </a:rPr>
              <a:t>dalších</a:t>
            </a:r>
            <a:r>
              <a:rPr sz="850" spc="65" dirty="0">
                <a:latin typeface="Calibri"/>
                <a:cs typeface="Calibri"/>
              </a:rPr>
              <a:t> </a:t>
            </a:r>
            <a:r>
              <a:rPr sz="850" spc="15" dirty="0">
                <a:latin typeface="Calibri"/>
                <a:cs typeface="Calibri"/>
              </a:rPr>
              <a:t>vybraných</a:t>
            </a:r>
            <a:r>
              <a:rPr sz="850" spc="120" dirty="0">
                <a:latin typeface="Calibri"/>
                <a:cs typeface="Calibri"/>
              </a:rPr>
              <a:t> </a:t>
            </a:r>
            <a:r>
              <a:rPr sz="850" spc="15" dirty="0">
                <a:latin typeface="Calibri"/>
                <a:cs typeface="Calibri"/>
              </a:rPr>
              <a:t>evropských</a:t>
            </a:r>
            <a:r>
              <a:rPr sz="850" spc="150" dirty="0">
                <a:latin typeface="Calibri"/>
                <a:cs typeface="Calibri"/>
              </a:rPr>
              <a:t> </a:t>
            </a:r>
            <a:r>
              <a:rPr sz="850" spc="-15" dirty="0">
                <a:latin typeface="Calibri"/>
                <a:cs typeface="Calibri"/>
              </a:rPr>
              <a:t>zemí</a:t>
            </a:r>
            <a:endParaRPr sz="850">
              <a:latin typeface="Calibri"/>
              <a:cs typeface="Calibri"/>
            </a:endParaRPr>
          </a:p>
          <a:p>
            <a:pPr marL="230504" indent="-159385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231140" algn="l"/>
              </a:tabLst>
            </a:pPr>
            <a:r>
              <a:rPr sz="850" spc="-5" dirty="0">
                <a:latin typeface="Calibri"/>
                <a:cs typeface="Calibri"/>
              </a:rPr>
              <a:t>trvalý</a:t>
            </a:r>
            <a:r>
              <a:rPr sz="850" spc="70" dirty="0">
                <a:latin typeface="Calibri"/>
                <a:cs typeface="Calibri"/>
              </a:rPr>
              <a:t> </a:t>
            </a:r>
            <a:r>
              <a:rPr sz="850" spc="10" dirty="0">
                <a:latin typeface="Calibri"/>
                <a:cs typeface="Calibri"/>
              </a:rPr>
              <a:t>pobyt</a:t>
            </a:r>
            <a:r>
              <a:rPr sz="850" spc="13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v</a:t>
            </a:r>
            <a:r>
              <a:rPr sz="850" spc="95" dirty="0">
                <a:latin typeface="Calibri"/>
                <a:cs typeface="Calibri"/>
              </a:rPr>
              <a:t> </a:t>
            </a:r>
            <a:r>
              <a:rPr sz="850" spc="20" dirty="0">
                <a:latin typeface="Calibri"/>
                <a:cs typeface="Calibri"/>
              </a:rPr>
              <a:t>domovské</a:t>
            </a:r>
            <a:r>
              <a:rPr sz="850" spc="10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zemi</a:t>
            </a:r>
            <a:r>
              <a:rPr sz="850" spc="8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v</a:t>
            </a:r>
            <a:r>
              <a:rPr sz="850" spc="11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době</a:t>
            </a:r>
            <a:r>
              <a:rPr sz="850" spc="7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podání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přihlášky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"/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b="1" spc="30" dirty="0">
                <a:latin typeface="Calibri"/>
                <a:cs typeface="Calibri"/>
              </a:rPr>
              <a:t>Další</a:t>
            </a:r>
            <a:r>
              <a:rPr sz="850" b="1" spc="25" dirty="0">
                <a:latin typeface="Calibri"/>
                <a:cs typeface="Calibri"/>
              </a:rPr>
              <a:t> informace:</a:t>
            </a:r>
            <a:endParaRPr sz="850">
              <a:latin typeface="Calibri"/>
              <a:cs typeface="Calibri"/>
            </a:endParaRPr>
          </a:p>
          <a:p>
            <a:pPr marL="230504" marR="191770" indent="-167640">
              <a:lnSpc>
                <a:spcPct val="112900"/>
              </a:lnSpc>
              <a:spcBef>
                <a:spcPts val="335"/>
              </a:spcBef>
              <a:buFont typeface="Wingdings"/>
              <a:buChar char=""/>
              <a:tabLst>
                <a:tab pos="231140" algn="l"/>
              </a:tabLst>
            </a:pPr>
            <a:r>
              <a:rPr sz="850" spc="20" dirty="0">
                <a:latin typeface="Calibri"/>
                <a:cs typeface="Calibri"/>
              </a:rPr>
              <a:t>Stručný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přehled</a:t>
            </a:r>
            <a:r>
              <a:rPr sz="850" spc="-5" dirty="0">
                <a:latin typeface="Calibri"/>
                <a:cs typeface="Calibri"/>
              </a:rPr>
              <a:t> ve</a:t>
            </a:r>
            <a:r>
              <a:rPr sz="85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850" u="sng" spc="-5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  <a:hlinkClick r:id="rId5"/>
              </a:rPr>
              <a:t>vyhledávači </a:t>
            </a:r>
            <a:r>
              <a:rPr sz="850" u="sng" spc="35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  <a:hlinkClick r:id="rId5"/>
              </a:rPr>
              <a:t>AI</a:t>
            </a:r>
            <a:r>
              <a:rPr sz="850" u="sng" spc="35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</a:rPr>
              <a:t>A </a:t>
            </a:r>
            <a:r>
              <a:rPr sz="850" spc="40" dirty="0">
                <a:latin typeface="Calibri"/>
                <a:cs typeface="Calibri"/>
              </a:rPr>
              <a:t>(NĚMECKO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– </a:t>
            </a:r>
            <a:r>
              <a:rPr sz="850" spc="45" dirty="0">
                <a:latin typeface="Calibri"/>
                <a:cs typeface="Calibri"/>
              </a:rPr>
              <a:t>BTHA </a:t>
            </a:r>
            <a:r>
              <a:rPr sz="850" spc="-5" dirty="0">
                <a:latin typeface="Calibri"/>
                <a:cs typeface="Calibri"/>
              </a:rPr>
              <a:t>–</a:t>
            </a:r>
            <a:r>
              <a:rPr sz="850" dirty="0">
                <a:latin typeface="Calibri"/>
                <a:cs typeface="Calibri"/>
              </a:rPr>
              <a:t> </a:t>
            </a:r>
            <a:r>
              <a:rPr sz="850" spc="20" dirty="0">
                <a:latin typeface="Calibri"/>
                <a:cs typeface="Calibri"/>
              </a:rPr>
              <a:t>Pobyty </a:t>
            </a:r>
            <a:r>
              <a:rPr sz="850" spc="-15" dirty="0">
                <a:latin typeface="Calibri"/>
                <a:cs typeface="Calibri"/>
              </a:rPr>
              <a:t>pro </a:t>
            </a:r>
            <a:r>
              <a:rPr sz="850" spc="-180" dirty="0">
                <a:latin typeface="Calibri"/>
                <a:cs typeface="Calibri"/>
              </a:rPr>
              <a:t> </a:t>
            </a:r>
            <a:r>
              <a:rPr sz="850" spc="10" dirty="0">
                <a:latin typeface="Calibri"/>
                <a:cs typeface="Calibri"/>
              </a:rPr>
              <a:t>studenty</a:t>
            </a:r>
            <a:r>
              <a:rPr sz="850" spc="75" dirty="0">
                <a:latin typeface="Calibri"/>
                <a:cs typeface="Calibri"/>
              </a:rPr>
              <a:t> </a:t>
            </a:r>
            <a:r>
              <a:rPr sz="850" spc="35" dirty="0">
                <a:latin typeface="Calibri"/>
                <a:cs typeface="Calibri"/>
              </a:rPr>
              <a:t>MSP</a:t>
            </a:r>
            <a:r>
              <a:rPr sz="850" spc="13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a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spc="35" dirty="0">
                <a:latin typeface="Calibri"/>
                <a:cs typeface="Calibri"/>
              </a:rPr>
              <a:t>DSP)</a:t>
            </a:r>
            <a:endParaRPr sz="850">
              <a:latin typeface="Calibri"/>
              <a:cs typeface="Calibri"/>
            </a:endParaRPr>
          </a:p>
          <a:p>
            <a:pPr marL="230504" marR="69850" indent="-167640">
              <a:lnSpc>
                <a:spcPct val="112900"/>
              </a:lnSpc>
              <a:spcBef>
                <a:spcPts val="409"/>
              </a:spcBef>
              <a:buClr>
                <a:srgbClr val="2C6DA7"/>
              </a:buClr>
              <a:buFont typeface="Wingdings"/>
              <a:buChar char=""/>
              <a:tabLst>
                <a:tab pos="231140" algn="l"/>
              </a:tabLst>
            </a:pPr>
            <a:r>
              <a:rPr sz="850" u="sng" spc="2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  <a:hlinkClick r:id="rId6"/>
              </a:rPr>
              <a:t>Stránky</a:t>
            </a:r>
            <a:r>
              <a:rPr sz="850" u="sng" spc="9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850" u="sng" spc="3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  <a:hlinkClick r:id="rId6"/>
              </a:rPr>
              <a:t>BTHA</a:t>
            </a:r>
            <a:r>
              <a:rPr sz="850" spc="30" dirty="0">
                <a:latin typeface="Calibri"/>
                <a:cs typeface="Calibri"/>
              </a:rPr>
              <a:t>:</a:t>
            </a:r>
            <a:r>
              <a:rPr sz="850" spc="1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detaily</a:t>
            </a:r>
            <a:r>
              <a:rPr sz="850" spc="8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stipendijní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nabídky</a:t>
            </a:r>
            <a:r>
              <a:rPr sz="850" spc="7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a</a:t>
            </a:r>
            <a:r>
              <a:rPr sz="850" spc="6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podrobné</a:t>
            </a:r>
            <a:r>
              <a:rPr sz="850" spc="8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instrukce</a:t>
            </a:r>
            <a:r>
              <a:rPr sz="850" spc="11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k</a:t>
            </a:r>
            <a:r>
              <a:rPr sz="850" spc="12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podání </a:t>
            </a:r>
            <a:r>
              <a:rPr sz="850" spc="-175" dirty="0">
                <a:latin typeface="Calibri"/>
                <a:cs typeface="Calibri"/>
              </a:rPr>
              <a:t> </a:t>
            </a:r>
            <a:r>
              <a:rPr sz="850" spc="10" dirty="0">
                <a:latin typeface="Calibri"/>
                <a:cs typeface="Calibri"/>
              </a:rPr>
              <a:t>žádostí</a:t>
            </a:r>
            <a:r>
              <a:rPr sz="850" spc="12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včetně</a:t>
            </a:r>
            <a:r>
              <a:rPr sz="850" spc="80" dirty="0">
                <a:latin typeface="Calibri"/>
                <a:cs typeface="Calibri"/>
              </a:rPr>
              <a:t> </a:t>
            </a:r>
            <a:r>
              <a:rPr sz="850" spc="20" dirty="0">
                <a:latin typeface="Calibri"/>
                <a:cs typeface="Calibri"/>
              </a:rPr>
              <a:t>seznamu</a:t>
            </a:r>
            <a:r>
              <a:rPr sz="850" spc="65" dirty="0">
                <a:latin typeface="Calibri"/>
                <a:cs typeface="Calibri"/>
              </a:rPr>
              <a:t> </a:t>
            </a:r>
            <a:r>
              <a:rPr sz="850" spc="15" dirty="0">
                <a:latin typeface="Calibri"/>
                <a:cs typeface="Calibri"/>
              </a:rPr>
              <a:t>požadovaných</a:t>
            </a:r>
            <a:r>
              <a:rPr sz="850" spc="135" dirty="0">
                <a:latin typeface="Calibri"/>
                <a:cs typeface="Calibri"/>
              </a:rPr>
              <a:t> </a:t>
            </a:r>
            <a:r>
              <a:rPr sz="850" spc="10" dirty="0">
                <a:latin typeface="Calibri"/>
                <a:cs typeface="Calibri"/>
              </a:rPr>
              <a:t>dokumentů</a:t>
            </a:r>
            <a:endParaRPr sz="8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87367" y="2054352"/>
            <a:ext cx="399288" cy="39471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66381" y="5667883"/>
            <a:ext cx="6838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u="sng" spc="-5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Photo:</a:t>
            </a:r>
            <a:r>
              <a:rPr sz="600" u="sng" spc="95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600" u="sng" spc="-1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unsplash.com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6421" y="3483407"/>
            <a:ext cx="340677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sz="2900" spc="140" dirty="0"/>
              <a:t>Stipendia</a:t>
            </a:r>
            <a:r>
              <a:rPr sz="2900" spc="190" dirty="0"/>
              <a:t> </a:t>
            </a:r>
            <a:r>
              <a:rPr sz="2900" spc="160" dirty="0"/>
              <a:t>švýcarské </a:t>
            </a:r>
            <a:r>
              <a:rPr sz="2900" spc="-645" dirty="0"/>
              <a:t> </a:t>
            </a:r>
            <a:r>
              <a:rPr sz="2900" spc="130" dirty="0"/>
              <a:t>vlády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1036421" y="4602277"/>
            <a:ext cx="393382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5"/>
              </a:spcBef>
            </a:pPr>
            <a:r>
              <a:rPr sz="2400" spc="80" dirty="0">
                <a:solidFill>
                  <a:srgbClr val="7D7D7D"/>
                </a:solidFill>
                <a:latin typeface="Calibri"/>
                <a:cs typeface="Calibri"/>
              </a:rPr>
              <a:t>Swiss</a:t>
            </a:r>
            <a:r>
              <a:rPr sz="2400" spc="18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7D7D7D"/>
                </a:solidFill>
                <a:latin typeface="Calibri"/>
                <a:cs typeface="Calibri"/>
              </a:rPr>
              <a:t>Government</a:t>
            </a:r>
            <a:r>
              <a:rPr sz="2400" spc="17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7D7D7D"/>
                </a:solidFill>
                <a:latin typeface="Calibri"/>
                <a:cs typeface="Calibri"/>
              </a:rPr>
              <a:t>Excellence </a:t>
            </a:r>
            <a:r>
              <a:rPr sz="2400" spc="-53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2400" spc="70" dirty="0">
                <a:solidFill>
                  <a:srgbClr val="7D7D7D"/>
                </a:solidFill>
                <a:latin typeface="Calibri"/>
                <a:cs typeface="Calibri"/>
              </a:rPr>
              <a:t>Scholarships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13832" y="1769364"/>
            <a:ext cx="2199005" cy="4127500"/>
          </a:xfrm>
          <a:prstGeom prst="rect">
            <a:avLst/>
          </a:prstGeom>
          <a:solidFill>
            <a:srgbClr val="82B6D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30175" marR="231775">
              <a:lnSpc>
                <a:spcPct val="109500"/>
              </a:lnSpc>
              <a:spcBef>
                <a:spcPts val="610"/>
              </a:spcBef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Stipendijní</a:t>
            </a:r>
            <a:r>
              <a:rPr sz="95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program 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vlády </a:t>
            </a: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Švýcarské</a:t>
            </a:r>
            <a:r>
              <a:rPr sz="9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konfederace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i="1" spc="-10" dirty="0">
                <a:solidFill>
                  <a:srgbClr val="FFFFFF"/>
                </a:solidFill>
                <a:latin typeface="Calibri"/>
                <a:cs typeface="Calibri"/>
              </a:rPr>
              <a:t>Swiss </a:t>
            </a:r>
            <a:r>
              <a:rPr sz="95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i="1" dirty="0">
                <a:solidFill>
                  <a:srgbClr val="FFFFFF"/>
                </a:solidFill>
                <a:latin typeface="Calibri"/>
                <a:cs typeface="Calibri"/>
              </a:rPr>
              <a:t>Government</a:t>
            </a:r>
            <a:r>
              <a:rPr sz="950" i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i="1" dirty="0">
                <a:solidFill>
                  <a:srgbClr val="FFFFFF"/>
                </a:solidFill>
                <a:latin typeface="Calibri"/>
                <a:cs typeface="Calibri"/>
              </a:rPr>
              <a:t>Excellence</a:t>
            </a:r>
            <a:r>
              <a:rPr sz="950" i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i="1" spc="-5" dirty="0">
                <a:solidFill>
                  <a:srgbClr val="FFFFFF"/>
                </a:solidFill>
                <a:latin typeface="Calibri"/>
                <a:cs typeface="Calibri"/>
              </a:rPr>
              <a:t>Scholarships </a:t>
            </a:r>
            <a:r>
              <a:rPr sz="950" i="1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podporuje</a:t>
            </a:r>
            <a:r>
              <a:rPr sz="9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prostřednictvím </a:t>
            </a:r>
            <a:r>
              <a:rPr sz="9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prestižních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stipendií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mezinárodní 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5" dirty="0">
                <a:solidFill>
                  <a:srgbClr val="FFFFFF"/>
                </a:solidFill>
                <a:latin typeface="Calibri"/>
                <a:cs typeface="Calibri"/>
              </a:rPr>
              <a:t>akademickou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 výměnu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spolupráci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 ve</a:t>
            </a:r>
            <a:r>
              <a:rPr sz="9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výzkumu</a:t>
            </a:r>
            <a:r>
              <a:rPr sz="95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9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180</a:t>
            </a:r>
            <a:r>
              <a:rPr sz="9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zeměmi.</a:t>
            </a:r>
            <a:endParaRPr sz="950">
              <a:latin typeface="Calibri"/>
              <a:cs typeface="Calibri"/>
            </a:endParaRPr>
          </a:p>
          <a:p>
            <a:pPr marL="130175" marR="236854">
              <a:lnSpc>
                <a:spcPct val="109500"/>
              </a:lnSpc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Stipendia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švýcarské</a:t>
            </a:r>
            <a:r>
              <a:rPr sz="9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15" dirty="0">
                <a:solidFill>
                  <a:srgbClr val="FFFFFF"/>
                </a:solidFill>
                <a:latin typeface="Calibri"/>
                <a:cs typeface="Calibri"/>
              </a:rPr>
              <a:t>vlády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jsou 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vysoce</a:t>
            </a:r>
            <a:r>
              <a:rPr sz="9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kompetitivní</a:t>
            </a:r>
            <a:r>
              <a:rPr sz="95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honorovaná </a:t>
            </a:r>
            <a:r>
              <a:rPr sz="95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95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odpovídající</a:t>
            </a:r>
            <a:r>
              <a:rPr sz="9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úrovni.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647" y="2154936"/>
            <a:ext cx="2700528" cy="6797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89392" cy="8089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309" y="5611114"/>
            <a:ext cx="5483225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920"/>
              </a:lnSpc>
              <a:spcBef>
                <a:spcPts val="100"/>
              </a:spcBef>
            </a:pPr>
            <a:r>
              <a:rPr sz="5000" b="0" spc="145" dirty="0">
                <a:solidFill>
                  <a:srgbClr val="FFFFFF"/>
                </a:solidFill>
                <a:latin typeface="Trebuchet MS"/>
                <a:cs typeface="Trebuchet MS"/>
              </a:rPr>
              <a:t>Stipendijní</a:t>
            </a:r>
            <a:endParaRPr sz="5000">
              <a:latin typeface="Trebuchet MS"/>
              <a:cs typeface="Trebuchet MS"/>
            </a:endParaRPr>
          </a:p>
          <a:p>
            <a:pPr marL="12700">
              <a:lnSpc>
                <a:spcPts val="5920"/>
              </a:lnSpc>
            </a:pPr>
            <a:r>
              <a:rPr sz="5000" b="0" spc="270" dirty="0">
                <a:solidFill>
                  <a:srgbClr val="FFFFFF"/>
                </a:solidFill>
                <a:latin typeface="Trebuchet MS"/>
                <a:cs typeface="Trebuchet MS"/>
              </a:rPr>
              <a:t>mo</a:t>
            </a:r>
            <a:r>
              <a:rPr sz="5000" b="0" spc="270" dirty="0">
                <a:solidFill>
                  <a:srgbClr val="FFFFFF"/>
                </a:solidFill>
                <a:latin typeface="Cambria"/>
                <a:cs typeface="Cambria"/>
              </a:rPr>
              <a:t>ž</a:t>
            </a:r>
            <a:r>
              <a:rPr sz="5000" b="0" spc="270" dirty="0">
                <a:solidFill>
                  <a:srgbClr val="FFFFFF"/>
                </a:solidFill>
                <a:latin typeface="Trebuchet MS"/>
                <a:cs typeface="Trebuchet MS"/>
              </a:rPr>
              <a:t>nosti</a:t>
            </a:r>
            <a:r>
              <a:rPr sz="5000" b="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b="0" spc="280" dirty="0">
                <a:solidFill>
                  <a:srgbClr val="FFFFFF"/>
                </a:solidFill>
                <a:latin typeface="Trebuchet MS"/>
                <a:cs typeface="Trebuchet MS"/>
              </a:rPr>
              <a:t>pro</a:t>
            </a:r>
            <a:r>
              <a:rPr sz="5000" b="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b="0" spc="465" dirty="0">
                <a:solidFill>
                  <a:srgbClr val="FFFFFF"/>
                </a:solidFill>
                <a:latin typeface="Trebuchet MS"/>
                <a:cs typeface="Trebuchet MS"/>
              </a:rPr>
              <a:t>PhD</a:t>
            </a:r>
            <a:endParaRPr sz="5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4864" y="2020494"/>
            <a:ext cx="3030855" cy="74549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150" b="0" spc="140" dirty="0">
                <a:latin typeface="Calibri"/>
                <a:cs typeface="Calibri"/>
              </a:rPr>
              <a:t>Swiss</a:t>
            </a:r>
            <a:r>
              <a:rPr sz="2150" b="0" spc="175" dirty="0">
                <a:latin typeface="Calibri"/>
                <a:cs typeface="Calibri"/>
              </a:rPr>
              <a:t> </a:t>
            </a:r>
            <a:r>
              <a:rPr sz="2150" b="0" spc="120" dirty="0">
                <a:latin typeface="Calibri"/>
                <a:cs typeface="Calibri"/>
              </a:rPr>
              <a:t>Government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150" b="0" spc="130" dirty="0">
                <a:latin typeface="Calibri"/>
                <a:cs typeface="Calibri"/>
              </a:rPr>
              <a:t>Excellence</a:t>
            </a:r>
            <a:r>
              <a:rPr sz="2150" b="0" spc="135" dirty="0">
                <a:latin typeface="Calibri"/>
                <a:cs typeface="Calibri"/>
              </a:rPr>
              <a:t> Scholarships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8885" y="2971038"/>
            <a:ext cx="3622675" cy="262255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149860" algn="l"/>
              </a:tabLst>
            </a:pPr>
            <a:r>
              <a:rPr sz="1200" spc="30" dirty="0">
                <a:latin typeface="Calibri"/>
                <a:cs typeface="Calibri"/>
              </a:rPr>
              <a:t>prestižní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stipendijní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program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švýcarské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vlády</a:t>
            </a:r>
            <a:endParaRPr sz="1200">
              <a:latin typeface="Calibri"/>
              <a:cs typeface="Calibri"/>
            </a:endParaRPr>
          </a:p>
          <a:p>
            <a:pPr marL="149225" marR="191135" indent="-137160">
              <a:lnSpc>
                <a:spcPct val="108300"/>
              </a:lnSpc>
              <a:spcBef>
                <a:spcPts val="625"/>
              </a:spcBef>
              <a:buFont typeface="Wingdings"/>
              <a:buChar char=""/>
              <a:tabLst>
                <a:tab pos="149860" algn="l"/>
              </a:tabLst>
            </a:pPr>
            <a:r>
              <a:rPr sz="1200" spc="30" dirty="0">
                <a:latin typeface="Calibri"/>
                <a:cs typeface="Calibri"/>
              </a:rPr>
              <a:t>předpoklad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30" dirty="0">
                <a:latin typeface="Calibri"/>
                <a:cs typeface="Calibri"/>
              </a:rPr>
              <a:t>výjimečné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akademické </a:t>
            </a:r>
            <a:r>
              <a:rPr sz="1200" spc="-15" dirty="0">
                <a:latin typeface="Calibri"/>
                <a:cs typeface="Calibri"/>
              </a:rPr>
              <a:t>výsledky, 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hodnotí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se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občanská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angažovanost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aktivizmus</a:t>
            </a:r>
            <a:endParaRPr sz="1200">
              <a:latin typeface="Calibri"/>
              <a:cs typeface="Calibri"/>
            </a:endParaRPr>
          </a:p>
          <a:p>
            <a:pPr marL="149860" indent="-137160">
              <a:lnSpc>
                <a:spcPct val="100000"/>
              </a:lnSpc>
              <a:spcBef>
                <a:spcPts val="880"/>
              </a:spcBef>
              <a:buFont typeface="Wingdings"/>
              <a:buChar char=""/>
              <a:tabLst>
                <a:tab pos="149860" algn="l"/>
              </a:tabLst>
            </a:pPr>
            <a:r>
              <a:rPr sz="1200" b="1" spc="50" dirty="0">
                <a:latin typeface="Calibri"/>
                <a:cs typeface="Calibri"/>
              </a:rPr>
              <a:t>roční</a:t>
            </a:r>
            <a:r>
              <a:rPr sz="1200" b="1" spc="125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postgraduální</a:t>
            </a:r>
            <a:r>
              <a:rPr sz="1200" b="1" spc="105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pobyty</a:t>
            </a:r>
            <a:r>
              <a:rPr sz="1200" b="1" spc="15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pro:</a:t>
            </a:r>
            <a:endParaRPr sz="1200">
              <a:latin typeface="Calibri"/>
              <a:cs typeface="Calibri"/>
            </a:endParaRPr>
          </a:p>
          <a:p>
            <a:pPr marL="18161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Symbol"/>
                <a:cs typeface="Symbol"/>
              </a:rPr>
              <a:t>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Calibri"/>
                <a:cs typeface="Calibri"/>
              </a:rPr>
              <a:t>studenty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DSP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postdok.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všech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vědních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disciplín</a:t>
            </a:r>
            <a:endParaRPr sz="1200">
              <a:latin typeface="Calibri"/>
              <a:cs typeface="Calibri"/>
            </a:endParaRPr>
          </a:p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latin typeface="Symbol"/>
                <a:cs typeface="Symbol"/>
              </a:rPr>
              <a:t>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Calibri"/>
                <a:cs typeface="Calibri"/>
              </a:rPr>
              <a:t>studenty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MSP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uměleckých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směrů</a:t>
            </a:r>
            <a:endParaRPr sz="1200">
              <a:latin typeface="Calibri"/>
              <a:cs typeface="Calibri"/>
            </a:endParaRPr>
          </a:p>
          <a:p>
            <a:pPr marL="389255">
              <a:lnSpc>
                <a:spcPct val="100000"/>
              </a:lnSpc>
              <a:spcBef>
                <a:spcPts val="1190"/>
              </a:spcBef>
            </a:pPr>
            <a:r>
              <a:rPr sz="1200" spc="30" dirty="0">
                <a:latin typeface="Calibri"/>
                <a:cs typeface="Calibri"/>
              </a:rPr>
              <a:t>dodání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tištěných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žádostí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AIA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do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16.</a:t>
            </a:r>
            <a:r>
              <a:rPr sz="1200" b="1" spc="2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45" dirty="0">
                <a:solidFill>
                  <a:srgbClr val="D4500A"/>
                </a:solidFill>
                <a:latin typeface="Calibri"/>
                <a:cs typeface="Calibri"/>
              </a:rPr>
              <a:t>listopadu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Calibri"/>
              <a:cs typeface="Calibri"/>
            </a:endParaRPr>
          </a:p>
          <a:p>
            <a:pPr marL="389255">
              <a:lnSpc>
                <a:spcPct val="100000"/>
              </a:lnSpc>
            </a:pPr>
            <a:r>
              <a:rPr sz="1200" spc="30" dirty="0">
                <a:latin typeface="Calibri"/>
                <a:cs typeface="Calibri"/>
              </a:rPr>
              <a:t>podklady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pro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podání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žádosti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nutné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vyžádat</a:t>
            </a:r>
            <a:endParaRPr sz="1200">
              <a:latin typeface="Calibri"/>
              <a:cs typeface="Calibri"/>
            </a:endParaRPr>
          </a:p>
          <a:p>
            <a:pPr marL="389255">
              <a:lnSpc>
                <a:spcPct val="100000"/>
              </a:lnSpc>
              <a:spcBef>
                <a:spcPts val="120"/>
              </a:spcBef>
            </a:pPr>
            <a:r>
              <a:rPr sz="1200" spc="20" dirty="0">
                <a:latin typeface="Calibri"/>
                <a:cs typeface="Calibri"/>
              </a:rPr>
              <a:t>na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u="sng" spc="25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2"/>
              </a:rPr>
              <a:t>aia@dzs.cz</a:t>
            </a:r>
            <a:endParaRPr sz="1200">
              <a:latin typeface="Calibri"/>
              <a:cs typeface="Calibri"/>
            </a:endParaRPr>
          </a:p>
          <a:p>
            <a:pPr marL="389255">
              <a:lnSpc>
                <a:spcPct val="100000"/>
              </a:lnSpc>
              <a:spcBef>
                <a:spcPts val="875"/>
              </a:spcBef>
            </a:pPr>
            <a:r>
              <a:rPr sz="1200" spc="15" dirty="0">
                <a:latin typeface="Calibri"/>
                <a:cs typeface="Calibri"/>
              </a:rPr>
              <a:t>info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na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u="sng" spc="30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3"/>
              </a:rPr>
              <a:t>stránkách</a:t>
            </a:r>
            <a:r>
              <a:rPr sz="1200" u="sng" spc="114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u="sng" spc="50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3"/>
              </a:rPr>
              <a:t>AIA</a:t>
            </a:r>
            <a:r>
              <a:rPr sz="1200" spc="1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u="sng" spc="20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4"/>
              </a:rPr>
              <a:t>na</a:t>
            </a:r>
            <a:r>
              <a:rPr sz="1200" u="sng" spc="85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200" u="sng" spc="30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4"/>
              </a:rPr>
              <a:t>stránkách</a:t>
            </a:r>
            <a:r>
              <a:rPr sz="1200" u="sng" spc="114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200" u="sng" spc="20" dirty="0">
                <a:solidFill>
                  <a:srgbClr val="0000FF"/>
                </a:solidFill>
                <a:uFill>
                  <a:solidFill>
                    <a:srgbClr val="D4500A"/>
                  </a:solidFill>
                </a:uFill>
                <a:latin typeface="Calibri"/>
                <a:cs typeface="Calibri"/>
                <a:hlinkClick r:id="rId4"/>
              </a:rPr>
              <a:t>programu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71771" y="2107692"/>
            <a:ext cx="281939" cy="3124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1352" y="5410200"/>
            <a:ext cx="205409" cy="2053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6591" y="4555236"/>
            <a:ext cx="214617" cy="23761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922019" y="4981956"/>
            <a:ext cx="295910" cy="198120"/>
          </a:xfrm>
          <a:custGeom>
            <a:avLst/>
            <a:gdLst/>
            <a:ahLst/>
            <a:cxnLst/>
            <a:rect l="l" t="t" r="r" b="b"/>
            <a:pathLst>
              <a:path w="295909" h="198120">
                <a:moveTo>
                  <a:pt x="168021" y="0"/>
                </a:moveTo>
                <a:lnTo>
                  <a:pt x="161010" y="127"/>
                </a:lnTo>
                <a:lnTo>
                  <a:pt x="56248" y="28067"/>
                </a:lnTo>
                <a:lnTo>
                  <a:pt x="26365" y="67056"/>
                </a:lnTo>
                <a:lnTo>
                  <a:pt x="0" y="67056"/>
                </a:lnTo>
                <a:lnTo>
                  <a:pt x="0" y="169672"/>
                </a:lnTo>
                <a:lnTo>
                  <a:pt x="17576" y="169672"/>
                </a:lnTo>
                <a:lnTo>
                  <a:pt x="33020" y="174117"/>
                </a:lnTo>
                <a:lnTo>
                  <a:pt x="46189" y="183896"/>
                </a:lnTo>
                <a:lnTo>
                  <a:pt x="63500" y="193548"/>
                </a:lnTo>
                <a:lnTo>
                  <a:pt x="91401" y="197993"/>
                </a:lnTo>
                <a:lnTo>
                  <a:pt x="154686" y="197993"/>
                </a:lnTo>
                <a:lnTo>
                  <a:pt x="162877" y="196342"/>
                </a:lnTo>
                <a:lnTo>
                  <a:pt x="169583" y="191769"/>
                </a:lnTo>
                <a:lnTo>
                  <a:pt x="174117" y="185038"/>
                </a:lnTo>
                <a:lnTo>
                  <a:pt x="175780" y="176784"/>
                </a:lnTo>
                <a:lnTo>
                  <a:pt x="175780" y="171069"/>
                </a:lnTo>
                <a:lnTo>
                  <a:pt x="173672" y="166116"/>
                </a:lnTo>
                <a:lnTo>
                  <a:pt x="170154" y="162687"/>
                </a:lnTo>
                <a:lnTo>
                  <a:pt x="172262" y="162687"/>
                </a:lnTo>
                <a:lnTo>
                  <a:pt x="180454" y="160909"/>
                </a:lnTo>
                <a:lnTo>
                  <a:pt x="187159" y="156337"/>
                </a:lnTo>
                <a:lnTo>
                  <a:pt x="191693" y="149606"/>
                </a:lnTo>
                <a:lnTo>
                  <a:pt x="193357" y="141350"/>
                </a:lnTo>
                <a:lnTo>
                  <a:pt x="192963" y="137160"/>
                </a:lnTo>
                <a:lnTo>
                  <a:pt x="191820" y="133350"/>
                </a:lnTo>
                <a:lnTo>
                  <a:pt x="189941" y="129667"/>
                </a:lnTo>
                <a:lnTo>
                  <a:pt x="187375" y="126492"/>
                </a:lnTo>
                <a:lnTo>
                  <a:pt x="193967" y="123825"/>
                </a:lnTo>
                <a:lnTo>
                  <a:pt x="199199" y="119125"/>
                </a:lnTo>
                <a:lnTo>
                  <a:pt x="202653" y="113030"/>
                </a:lnTo>
                <a:lnTo>
                  <a:pt x="203898" y="106044"/>
                </a:lnTo>
                <a:lnTo>
                  <a:pt x="202234" y="97790"/>
                </a:lnTo>
                <a:lnTo>
                  <a:pt x="197700" y="90931"/>
                </a:lnTo>
                <a:lnTo>
                  <a:pt x="190995" y="86360"/>
                </a:lnTo>
                <a:lnTo>
                  <a:pt x="182803" y="84709"/>
                </a:lnTo>
                <a:lnTo>
                  <a:pt x="277723" y="84709"/>
                </a:lnTo>
                <a:lnTo>
                  <a:pt x="284632" y="83312"/>
                </a:lnTo>
                <a:lnTo>
                  <a:pt x="290207" y="79629"/>
                </a:lnTo>
                <a:lnTo>
                  <a:pt x="293941" y="74041"/>
                </a:lnTo>
                <a:lnTo>
                  <a:pt x="295313" y="67056"/>
                </a:lnTo>
                <a:lnTo>
                  <a:pt x="293941" y="60071"/>
                </a:lnTo>
                <a:lnTo>
                  <a:pt x="290207" y="54483"/>
                </a:lnTo>
                <a:lnTo>
                  <a:pt x="284632" y="50673"/>
                </a:lnTo>
                <a:lnTo>
                  <a:pt x="277723" y="49403"/>
                </a:lnTo>
                <a:lnTo>
                  <a:pt x="103708" y="49403"/>
                </a:lnTo>
                <a:lnTo>
                  <a:pt x="168744" y="34798"/>
                </a:lnTo>
                <a:lnTo>
                  <a:pt x="175133" y="32004"/>
                </a:lnTo>
                <a:lnTo>
                  <a:pt x="179781" y="27050"/>
                </a:lnTo>
                <a:lnTo>
                  <a:pt x="182245" y="20700"/>
                </a:lnTo>
                <a:lnTo>
                  <a:pt x="182105" y="13588"/>
                </a:lnTo>
                <a:lnTo>
                  <a:pt x="179260" y="7112"/>
                </a:lnTo>
                <a:lnTo>
                  <a:pt x="174332" y="2540"/>
                </a:lnTo>
                <a:lnTo>
                  <a:pt x="168021" y="0"/>
                </a:lnTo>
                <a:close/>
              </a:path>
            </a:pathLst>
          </a:custGeom>
          <a:solidFill>
            <a:srgbClr val="D45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5755" y="1769364"/>
            <a:ext cx="2807207" cy="412699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35293" y="5637403"/>
            <a:ext cx="110236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solidFill>
                  <a:srgbClr val="FFFFFF"/>
                </a:solidFill>
                <a:latin typeface="Calibri"/>
                <a:cs typeface="Calibri"/>
              </a:rPr>
              <a:t>Photo</a:t>
            </a:r>
            <a:r>
              <a:rPr sz="5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5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50" u="sng" spc="-1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Patrick</a:t>
            </a:r>
            <a:r>
              <a:rPr sz="550" u="sng" spc="9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550" u="sng" spc="-1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Feder</a:t>
            </a:r>
            <a:r>
              <a:rPr sz="550" spc="-1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i</a:t>
            </a:r>
            <a:r>
              <a:rPr sz="550" spc="1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5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50" u="sng" spc="-5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/>
              </a:rPr>
              <a:t>Unsplash</a:t>
            </a:r>
            <a:endParaRPr sz="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6423" y="1778508"/>
            <a:ext cx="2796539" cy="41178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3600" y="2001628"/>
            <a:ext cx="2499360" cy="91503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800" spc="100" dirty="0">
                <a:latin typeface="Calibri"/>
                <a:cs typeface="Calibri"/>
              </a:rPr>
              <a:t>Swiss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Government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800" spc="90" dirty="0">
                <a:latin typeface="Calibri"/>
                <a:cs typeface="Calibri"/>
              </a:rPr>
              <a:t>Excellence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95" dirty="0">
                <a:latin typeface="Calibri"/>
                <a:cs typeface="Calibri"/>
              </a:rPr>
              <a:t>Scholarships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800" spc="65" dirty="0">
                <a:latin typeface="Calibri"/>
                <a:cs typeface="Calibri"/>
              </a:rPr>
              <a:t>přehled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3776" y="2103120"/>
            <a:ext cx="281939" cy="3124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67296" y="5713603"/>
            <a:ext cx="1042669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solidFill>
                  <a:srgbClr val="FFFFFF"/>
                </a:solidFill>
                <a:latin typeface="Calibri"/>
                <a:cs typeface="Calibri"/>
              </a:rPr>
              <a:t>Photo</a:t>
            </a:r>
            <a:r>
              <a:rPr sz="5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5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50" u="sng" spc="-1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Chris  Boese</a:t>
            </a:r>
            <a:r>
              <a:rPr sz="550" spc="1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5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50" u="sng" spc="-1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Unsplash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549" y="3186811"/>
            <a:ext cx="3775710" cy="163322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950" b="1" spc="45" dirty="0">
                <a:latin typeface="Calibri"/>
                <a:cs typeface="Calibri"/>
              </a:rPr>
              <a:t>Kategorie</a:t>
            </a:r>
            <a:r>
              <a:rPr sz="950" b="1" spc="110" dirty="0">
                <a:latin typeface="Calibri"/>
                <a:cs typeface="Calibri"/>
              </a:rPr>
              <a:t> </a:t>
            </a:r>
            <a:r>
              <a:rPr sz="950" b="1" spc="30" dirty="0">
                <a:latin typeface="Calibri"/>
                <a:cs typeface="Calibri"/>
              </a:rPr>
              <a:t>stipendií:</a:t>
            </a:r>
            <a:endParaRPr sz="95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spcBef>
                <a:spcPts val="420"/>
              </a:spcBef>
              <a:buFont typeface="Wingdings"/>
              <a:buChar char=""/>
              <a:tabLst>
                <a:tab pos="172720" algn="l"/>
              </a:tabLst>
            </a:pPr>
            <a:r>
              <a:rPr sz="950" b="1" i="1" spc="35" dirty="0">
                <a:solidFill>
                  <a:srgbClr val="2C6DA7"/>
                </a:solidFill>
                <a:latin typeface="Calibri"/>
                <a:cs typeface="Calibri"/>
              </a:rPr>
              <a:t>Postdoctoral</a:t>
            </a:r>
            <a:r>
              <a:rPr sz="950" b="1" i="1" spc="125" dirty="0">
                <a:solidFill>
                  <a:srgbClr val="2C6DA7"/>
                </a:solidFill>
                <a:latin typeface="Calibri"/>
                <a:cs typeface="Calibri"/>
              </a:rPr>
              <a:t> </a:t>
            </a:r>
            <a:r>
              <a:rPr sz="950" b="1" i="1" spc="40" dirty="0">
                <a:solidFill>
                  <a:srgbClr val="2C6DA7"/>
                </a:solidFill>
                <a:latin typeface="Calibri"/>
                <a:cs typeface="Calibri"/>
              </a:rPr>
              <a:t>Scholarship</a:t>
            </a:r>
            <a:r>
              <a:rPr sz="950" b="1" i="1" spc="125" dirty="0">
                <a:solidFill>
                  <a:srgbClr val="2C6DA7"/>
                </a:solidFill>
                <a:latin typeface="Calibri"/>
                <a:cs typeface="Calibri"/>
              </a:rPr>
              <a:t> </a:t>
            </a:r>
            <a:r>
              <a:rPr sz="950" spc="5" dirty="0">
                <a:latin typeface="Calibri"/>
                <a:cs typeface="Calibri"/>
              </a:rPr>
              <a:t>–</a:t>
            </a:r>
            <a:r>
              <a:rPr sz="950" spc="5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</a:t>
            </a:r>
            <a:r>
              <a:rPr sz="950" spc="60" dirty="0">
                <a:latin typeface="Calibri"/>
                <a:cs typeface="Calibri"/>
              </a:rPr>
              <a:t> </a:t>
            </a:r>
            <a:r>
              <a:rPr sz="950" spc="20" dirty="0">
                <a:latin typeface="Calibri"/>
                <a:cs typeface="Calibri"/>
              </a:rPr>
              <a:t>absolventy</a:t>
            </a:r>
            <a:r>
              <a:rPr sz="950" spc="160" dirty="0">
                <a:latin typeface="Calibri"/>
                <a:cs typeface="Calibri"/>
              </a:rPr>
              <a:t> </a:t>
            </a:r>
            <a:r>
              <a:rPr sz="950" spc="25" dirty="0">
                <a:latin typeface="Calibri"/>
                <a:cs typeface="Calibri"/>
              </a:rPr>
              <a:t>DSP,</a:t>
            </a:r>
            <a:r>
              <a:rPr sz="950" spc="75" dirty="0">
                <a:latin typeface="Calibri"/>
                <a:cs typeface="Calibri"/>
              </a:rPr>
              <a:t> </a:t>
            </a:r>
            <a:r>
              <a:rPr sz="950" spc="35" dirty="0">
                <a:latin typeface="Calibri"/>
                <a:cs typeface="Calibri"/>
              </a:rPr>
              <a:t>3500</a:t>
            </a:r>
            <a:r>
              <a:rPr sz="950" spc="110" dirty="0">
                <a:latin typeface="Calibri"/>
                <a:cs typeface="Calibri"/>
              </a:rPr>
              <a:t> </a:t>
            </a:r>
            <a:r>
              <a:rPr sz="950" spc="45" dirty="0">
                <a:latin typeface="Calibri"/>
                <a:cs typeface="Calibri"/>
              </a:rPr>
              <a:t>CHF</a:t>
            </a:r>
            <a:r>
              <a:rPr sz="950" spc="110" dirty="0">
                <a:latin typeface="Calibri"/>
                <a:cs typeface="Calibri"/>
              </a:rPr>
              <a:t> </a:t>
            </a:r>
            <a:r>
              <a:rPr sz="950" spc="20" dirty="0">
                <a:latin typeface="Calibri"/>
                <a:cs typeface="Calibri"/>
              </a:rPr>
              <a:t>měsíčně</a:t>
            </a:r>
            <a:endParaRPr sz="95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spcBef>
                <a:spcPts val="520"/>
              </a:spcBef>
              <a:buFont typeface="Wingdings"/>
              <a:buChar char=""/>
              <a:tabLst>
                <a:tab pos="172720" algn="l"/>
              </a:tabLst>
            </a:pPr>
            <a:r>
              <a:rPr sz="950" b="1" i="1" spc="30" dirty="0">
                <a:solidFill>
                  <a:srgbClr val="2C6DA7"/>
                </a:solidFill>
                <a:latin typeface="Calibri"/>
                <a:cs typeface="Calibri"/>
              </a:rPr>
              <a:t>Research</a:t>
            </a:r>
            <a:r>
              <a:rPr sz="950" b="1" i="1" spc="120" dirty="0">
                <a:solidFill>
                  <a:srgbClr val="2C6DA7"/>
                </a:solidFill>
                <a:latin typeface="Calibri"/>
                <a:cs typeface="Calibri"/>
              </a:rPr>
              <a:t> </a:t>
            </a:r>
            <a:r>
              <a:rPr sz="950" b="1" i="1" spc="20" dirty="0">
                <a:solidFill>
                  <a:srgbClr val="2C6DA7"/>
                </a:solidFill>
                <a:latin typeface="Calibri"/>
                <a:cs typeface="Calibri"/>
              </a:rPr>
              <a:t>Fellowship</a:t>
            </a:r>
            <a:r>
              <a:rPr sz="950" b="1" i="1" spc="125" dirty="0">
                <a:solidFill>
                  <a:srgbClr val="2C6DA7"/>
                </a:solidFill>
                <a:latin typeface="Calibri"/>
                <a:cs typeface="Calibri"/>
              </a:rPr>
              <a:t> </a:t>
            </a:r>
            <a:r>
              <a:rPr sz="950" spc="5" dirty="0">
                <a:latin typeface="Calibri"/>
                <a:cs typeface="Calibri"/>
              </a:rPr>
              <a:t>– </a:t>
            </a:r>
            <a:r>
              <a:rPr sz="950" dirty="0">
                <a:latin typeface="Calibri"/>
                <a:cs typeface="Calibri"/>
              </a:rPr>
              <a:t>pro</a:t>
            </a:r>
            <a:r>
              <a:rPr sz="950" spc="70" dirty="0">
                <a:latin typeface="Calibri"/>
                <a:cs typeface="Calibri"/>
              </a:rPr>
              <a:t> </a:t>
            </a:r>
            <a:r>
              <a:rPr sz="950" spc="30" dirty="0">
                <a:latin typeface="Calibri"/>
                <a:cs typeface="Calibri"/>
              </a:rPr>
              <a:t>studenty</a:t>
            </a:r>
            <a:r>
              <a:rPr sz="950" spc="65" dirty="0">
                <a:latin typeface="Calibri"/>
                <a:cs typeface="Calibri"/>
              </a:rPr>
              <a:t> </a:t>
            </a:r>
            <a:r>
              <a:rPr sz="950" spc="25" dirty="0">
                <a:latin typeface="Calibri"/>
                <a:cs typeface="Calibri"/>
              </a:rPr>
              <a:t>DSP,</a:t>
            </a:r>
            <a:r>
              <a:rPr sz="950" spc="100" dirty="0">
                <a:latin typeface="Calibri"/>
                <a:cs typeface="Calibri"/>
              </a:rPr>
              <a:t> </a:t>
            </a:r>
            <a:r>
              <a:rPr sz="950" spc="5" dirty="0">
                <a:latin typeface="Calibri"/>
                <a:cs typeface="Calibri"/>
              </a:rPr>
              <a:t>1920</a:t>
            </a:r>
            <a:r>
              <a:rPr sz="950" spc="60" dirty="0">
                <a:latin typeface="Calibri"/>
                <a:cs typeface="Calibri"/>
              </a:rPr>
              <a:t> </a:t>
            </a:r>
            <a:r>
              <a:rPr sz="950" spc="45" dirty="0">
                <a:latin typeface="Calibri"/>
                <a:cs typeface="Calibri"/>
              </a:rPr>
              <a:t>CHF</a:t>
            </a:r>
            <a:r>
              <a:rPr sz="950" spc="13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měsíčně</a:t>
            </a:r>
            <a:endParaRPr sz="95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spcBef>
                <a:spcPts val="310"/>
              </a:spcBef>
              <a:buFont typeface="Wingdings"/>
              <a:buChar char=""/>
              <a:tabLst>
                <a:tab pos="172720" algn="l"/>
              </a:tabLst>
            </a:pPr>
            <a:r>
              <a:rPr sz="950" b="1" i="1" spc="40" dirty="0">
                <a:solidFill>
                  <a:srgbClr val="2C6DA7"/>
                </a:solidFill>
                <a:latin typeface="Calibri"/>
                <a:cs typeface="Calibri"/>
              </a:rPr>
              <a:t>PhD</a:t>
            </a:r>
            <a:r>
              <a:rPr sz="950" b="1" i="1" spc="75" dirty="0">
                <a:solidFill>
                  <a:srgbClr val="2C6DA7"/>
                </a:solidFill>
                <a:latin typeface="Calibri"/>
                <a:cs typeface="Calibri"/>
              </a:rPr>
              <a:t> </a:t>
            </a:r>
            <a:r>
              <a:rPr sz="950" b="1" i="1" spc="40" dirty="0">
                <a:solidFill>
                  <a:srgbClr val="2C6DA7"/>
                </a:solidFill>
                <a:latin typeface="Calibri"/>
                <a:cs typeface="Calibri"/>
              </a:rPr>
              <a:t>Scholarship</a:t>
            </a:r>
            <a:r>
              <a:rPr sz="950" b="1" i="1" spc="135" dirty="0">
                <a:solidFill>
                  <a:srgbClr val="2C6DA7"/>
                </a:solidFill>
                <a:latin typeface="Calibri"/>
                <a:cs typeface="Calibri"/>
              </a:rPr>
              <a:t> </a:t>
            </a:r>
            <a:r>
              <a:rPr sz="950" spc="5" dirty="0">
                <a:latin typeface="Calibri"/>
                <a:cs typeface="Calibri"/>
              </a:rPr>
              <a:t>–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</a:t>
            </a:r>
            <a:r>
              <a:rPr sz="950" spc="50" dirty="0">
                <a:latin typeface="Calibri"/>
                <a:cs typeface="Calibri"/>
              </a:rPr>
              <a:t> </a:t>
            </a:r>
            <a:r>
              <a:rPr sz="950" spc="30" dirty="0">
                <a:latin typeface="Calibri"/>
                <a:cs typeface="Calibri"/>
              </a:rPr>
              <a:t>studenty</a:t>
            </a:r>
            <a:r>
              <a:rPr sz="950" spc="65" dirty="0">
                <a:latin typeface="Calibri"/>
                <a:cs typeface="Calibri"/>
              </a:rPr>
              <a:t> </a:t>
            </a:r>
            <a:r>
              <a:rPr sz="950" spc="25" dirty="0">
                <a:latin typeface="Calibri"/>
                <a:cs typeface="Calibri"/>
              </a:rPr>
              <a:t>DSP,</a:t>
            </a:r>
            <a:r>
              <a:rPr sz="950" spc="80" dirty="0">
                <a:latin typeface="Calibri"/>
                <a:cs typeface="Calibri"/>
              </a:rPr>
              <a:t> </a:t>
            </a:r>
            <a:r>
              <a:rPr sz="950" spc="5" dirty="0">
                <a:latin typeface="Calibri"/>
                <a:cs typeface="Calibri"/>
              </a:rPr>
              <a:t>1920</a:t>
            </a:r>
            <a:r>
              <a:rPr sz="950" spc="60" dirty="0">
                <a:latin typeface="Calibri"/>
                <a:cs typeface="Calibri"/>
              </a:rPr>
              <a:t> </a:t>
            </a:r>
            <a:r>
              <a:rPr sz="950" spc="45" dirty="0">
                <a:latin typeface="Calibri"/>
                <a:cs typeface="Calibri"/>
              </a:rPr>
              <a:t>CHF</a:t>
            </a:r>
            <a:r>
              <a:rPr sz="950" spc="1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měsíčně</a:t>
            </a:r>
            <a:endParaRPr sz="950">
              <a:latin typeface="Calibri"/>
              <a:cs typeface="Calibri"/>
            </a:endParaRPr>
          </a:p>
          <a:p>
            <a:pPr marL="172085">
              <a:lnSpc>
                <a:spcPct val="100000"/>
              </a:lnSpc>
              <a:spcBef>
                <a:spcPts val="470"/>
              </a:spcBef>
            </a:pPr>
            <a:r>
              <a:rPr sz="950" spc="30" dirty="0">
                <a:latin typeface="Calibri"/>
                <a:cs typeface="Calibri"/>
              </a:rPr>
              <a:t>možností</a:t>
            </a:r>
            <a:r>
              <a:rPr sz="950" spc="17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prodloužení</a:t>
            </a:r>
            <a:r>
              <a:rPr sz="950" spc="16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na</a:t>
            </a:r>
            <a:r>
              <a:rPr sz="950" spc="1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max.</a:t>
            </a:r>
            <a:r>
              <a:rPr sz="950" spc="125" dirty="0">
                <a:latin typeface="Calibri"/>
                <a:cs typeface="Calibri"/>
              </a:rPr>
              <a:t> </a:t>
            </a:r>
            <a:r>
              <a:rPr sz="950" spc="5" dirty="0">
                <a:latin typeface="Calibri"/>
                <a:cs typeface="Calibri"/>
              </a:rPr>
              <a:t>36</a:t>
            </a:r>
            <a:r>
              <a:rPr sz="950" spc="120" dirty="0">
                <a:latin typeface="Calibri"/>
                <a:cs typeface="Calibri"/>
              </a:rPr>
              <a:t> </a:t>
            </a:r>
            <a:r>
              <a:rPr sz="950" spc="20" dirty="0">
                <a:latin typeface="Calibri"/>
                <a:cs typeface="Calibri"/>
              </a:rPr>
              <a:t>měsíců</a:t>
            </a:r>
            <a:endParaRPr sz="95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spcBef>
                <a:spcPts val="465"/>
              </a:spcBef>
              <a:buFont typeface="Wingdings"/>
              <a:buChar char=""/>
              <a:tabLst>
                <a:tab pos="172720" algn="l"/>
              </a:tabLst>
            </a:pPr>
            <a:r>
              <a:rPr sz="950" b="1" i="1" spc="35" dirty="0">
                <a:solidFill>
                  <a:srgbClr val="2C6DA7"/>
                </a:solidFill>
                <a:latin typeface="Calibri"/>
                <a:cs typeface="Calibri"/>
              </a:rPr>
              <a:t>Art</a:t>
            </a:r>
            <a:r>
              <a:rPr sz="950" b="1" i="1" spc="95" dirty="0">
                <a:solidFill>
                  <a:srgbClr val="2C6DA7"/>
                </a:solidFill>
                <a:latin typeface="Calibri"/>
                <a:cs typeface="Calibri"/>
              </a:rPr>
              <a:t> </a:t>
            </a:r>
            <a:r>
              <a:rPr sz="950" b="1" i="1" spc="40" dirty="0">
                <a:solidFill>
                  <a:srgbClr val="2C6DA7"/>
                </a:solidFill>
                <a:latin typeface="Calibri"/>
                <a:cs typeface="Calibri"/>
              </a:rPr>
              <a:t>Scholarships</a:t>
            </a:r>
            <a:r>
              <a:rPr sz="950" b="1" i="1" spc="155" dirty="0">
                <a:solidFill>
                  <a:srgbClr val="2C6DA7"/>
                </a:solidFill>
                <a:latin typeface="Calibri"/>
                <a:cs typeface="Calibri"/>
              </a:rPr>
              <a:t> </a:t>
            </a:r>
            <a:r>
              <a:rPr sz="950" spc="5" dirty="0">
                <a:latin typeface="Calibri"/>
                <a:cs typeface="Calibri"/>
              </a:rPr>
              <a:t>–</a:t>
            </a:r>
            <a:r>
              <a:rPr sz="950" spc="6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</a:t>
            </a:r>
            <a:r>
              <a:rPr sz="950" spc="70" dirty="0">
                <a:latin typeface="Calibri"/>
                <a:cs typeface="Calibri"/>
              </a:rPr>
              <a:t> </a:t>
            </a:r>
            <a:r>
              <a:rPr sz="950" spc="30" dirty="0">
                <a:latin typeface="Calibri"/>
                <a:cs typeface="Calibri"/>
              </a:rPr>
              <a:t>studenty</a:t>
            </a:r>
            <a:r>
              <a:rPr sz="950" spc="85" dirty="0">
                <a:latin typeface="Calibri"/>
                <a:cs typeface="Calibri"/>
              </a:rPr>
              <a:t> </a:t>
            </a:r>
            <a:r>
              <a:rPr sz="950" spc="55" dirty="0">
                <a:latin typeface="Calibri"/>
                <a:cs typeface="Calibri"/>
              </a:rPr>
              <a:t>MSP</a:t>
            </a:r>
            <a:r>
              <a:rPr sz="950" spc="175" dirty="0">
                <a:latin typeface="Calibri"/>
                <a:cs typeface="Calibri"/>
              </a:rPr>
              <a:t> </a:t>
            </a:r>
            <a:r>
              <a:rPr sz="950" spc="20" dirty="0">
                <a:latin typeface="Calibri"/>
                <a:cs typeface="Calibri"/>
              </a:rPr>
              <a:t>uměleckých</a:t>
            </a:r>
            <a:r>
              <a:rPr sz="950" spc="17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směrů,</a:t>
            </a:r>
            <a:r>
              <a:rPr sz="950" spc="60" dirty="0">
                <a:latin typeface="Calibri"/>
                <a:cs typeface="Calibri"/>
              </a:rPr>
              <a:t> </a:t>
            </a:r>
            <a:r>
              <a:rPr sz="950" spc="5" dirty="0">
                <a:latin typeface="Calibri"/>
                <a:cs typeface="Calibri"/>
              </a:rPr>
              <a:t>1920</a:t>
            </a:r>
            <a:r>
              <a:rPr sz="950" spc="85" dirty="0">
                <a:latin typeface="Calibri"/>
                <a:cs typeface="Calibri"/>
              </a:rPr>
              <a:t> </a:t>
            </a:r>
            <a:r>
              <a:rPr sz="950" spc="35" dirty="0">
                <a:latin typeface="Calibri"/>
                <a:cs typeface="Calibri"/>
              </a:rPr>
              <a:t>CHF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950" b="1" spc="45" dirty="0">
                <a:latin typeface="Calibri"/>
                <a:cs typeface="Calibri"/>
              </a:rPr>
              <a:t>Kapacita</a:t>
            </a:r>
            <a:r>
              <a:rPr sz="950" spc="45" dirty="0">
                <a:latin typeface="Calibri"/>
                <a:cs typeface="Calibri"/>
              </a:rPr>
              <a:t>:</a:t>
            </a:r>
            <a:r>
              <a:rPr sz="950" spc="145" dirty="0">
                <a:latin typeface="Calibri"/>
                <a:cs typeface="Calibri"/>
              </a:rPr>
              <a:t> </a:t>
            </a:r>
            <a:r>
              <a:rPr sz="950" spc="60" dirty="0">
                <a:latin typeface="Calibri"/>
                <a:cs typeface="Calibri"/>
              </a:rPr>
              <a:t>DSP</a:t>
            </a:r>
            <a:r>
              <a:rPr sz="950" spc="180" dirty="0">
                <a:latin typeface="Calibri"/>
                <a:cs typeface="Calibri"/>
              </a:rPr>
              <a:t> </a:t>
            </a:r>
            <a:r>
              <a:rPr sz="950" spc="5" dirty="0">
                <a:latin typeface="Calibri"/>
                <a:cs typeface="Calibri"/>
              </a:rPr>
              <a:t>&amp;</a:t>
            </a:r>
            <a:r>
              <a:rPr sz="950" spc="10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postdok.</a:t>
            </a:r>
            <a:r>
              <a:rPr sz="950" spc="114" dirty="0">
                <a:latin typeface="Calibri"/>
                <a:cs typeface="Calibri"/>
              </a:rPr>
              <a:t> </a:t>
            </a:r>
            <a:r>
              <a:rPr sz="950" spc="5" dirty="0">
                <a:latin typeface="Calibri"/>
                <a:cs typeface="Calibri"/>
              </a:rPr>
              <a:t>2</a:t>
            </a:r>
            <a:r>
              <a:rPr sz="950" spc="1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místa;</a:t>
            </a:r>
            <a:r>
              <a:rPr sz="950" spc="13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umělecké</a:t>
            </a:r>
            <a:r>
              <a:rPr sz="950" spc="110" dirty="0">
                <a:latin typeface="Calibri"/>
                <a:cs typeface="Calibri"/>
              </a:rPr>
              <a:t> </a:t>
            </a:r>
            <a:r>
              <a:rPr sz="950" spc="20" dirty="0">
                <a:latin typeface="Calibri"/>
                <a:cs typeface="Calibri"/>
              </a:rPr>
              <a:t>směry</a:t>
            </a:r>
            <a:r>
              <a:rPr sz="950" spc="155" dirty="0">
                <a:latin typeface="Calibri"/>
                <a:cs typeface="Calibri"/>
              </a:rPr>
              <a:t> </a:t>
            </a:r>
            <a:r>
              <a:rPr sz="950" spc="15" dirty="0">
                <a:latin typeface="Calibri"/>
                <a:cs typeface="Calibri"/>
              </a:rPr>
              <a:t>bez</a:t>
            </a:r>
            <a:r>
              <a:rPr sz="950" spc="125" dirty="0">
                <a:latin typeface="Calibri"/>
                <a:cs typeface="Calibri"/>
              </a:rPr>
              <a:t> </a:t>
            </a:r>
            <a:r>
              <a:rPr sz="950" spc="20" dirty="0">
                <a:latin typeface="Calibri"/>
                <a:cs typeface="Calibri"/>
              </a:rPr>
              <a:t>kvóty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950" b="1" spc="40" dirty="0">
                <a:latin typeface="Calibri"/>
                <a:cs typeface="Calibri"/>
              </a:rPr>
              <a:t>Žádosti:</a:t>
            </a:r>
            <a:r>
              <a:rPr sz="950" b="1" spc="18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tištěné</a:t>
            </a:r>
            <a:r>
              <a:rPr sz="950" spc="100" dirty="0">
                <a:latin typeface="Calibri"/>
                <a:cs typeface="Calibri"/>
              </a:rPr>
              <a:t> </a:t>
            </a:r>
            <a:r>
              <a:rPr sz="950" spc="20" dirty="0">
                <a:latin typeface="Calibri"/>
                <a:cs typeface="Calibri"/>
              </a:rPr>
              <a:t>žádosti</a:t>
            </a:r>
            <a:r>
              <a:rPr sz="950" spc="2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s</a:t>
            </a:r>
            <a:r>
              <a:rPr sz="950" spc="15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přílohami</a:t>
            </a:r>
            <a:r>
              <a:rPr sz="950" spc="455" dirty="0">
                <a:latin typeface="Calibri"/>
                <a:cs typeface="Calibri"/>
              </a:rPr>
              <a:t> </a:t>
            </a:r>
            <a:r>
              <a:rPr sz="950" spc="10" dirty="0">
                <a:latin typeface="Calibri"/>
                <a:cs typeface="Calibri"/>
              </a:rPr>
              <a:t>(2</a:t>
            </a:r>
            <a:r>
              <a:rPr sz="950" spc="140" dirty="0">
                <a:latin typeface="Calibri"/>
                <a:cs typeface="Calibri"/>
              </a:rPr>
              <a:t> </a:t>
            </a:r>
            <a:r>
              <a:rPr sz="950" spc="25" dirty="0">
                <a:latin typeface="Calibri"/>
                <a:cs typeface="Calibri"/>
              </a:rPr>
              <a:t>sady)</a:t>
            </a:r>
            <a:r>
              <a:rPr sz="950" spc="19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přijímá</a:t>
            </a:r>
            <a:r>
              <a:rPr sz="950" spc="130" dirty="0">
                <a:latin typeface="Calibri"/>
                <a:cs typeface="Calibri"/>
              </a:rPr>
              <a:t> </a:t>
            </a:r>
            <a:r>
              <a:rPr sz="950" spc="30" dirty="0">
                <a:latin typeface="Calibri"/>
                <a:cs typeface="Calibri"/>
              </a:rPr>
              <a:t>AIA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549" y="4812230"/>
            <a:ext cx="3794760" cy="129921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950" b="1" spc="40" dirty="0">
                <a:latin typeface="Calibri"/>
                <a:cs typeface="Calibri"/>
              </a:rPr>
              <a:t>Termín</a:t>
            </a:r>
            <a:r>
              <a:rPr sz="950" b="1" spc="95" dirty="0">
                <a:latin typeface="Calibri"/>
                <a:cs typeface="Calibri"/>
              </a:rPr>
              <a:t> </a:t>
            </a:r>
            <a:r>
              <a:rPr sz="950" b="1" spc="40" dirty="0">
                <a:latin typeface="Calibri"/>
                <a:cs typeface="Calibri"/>
              </a:rPr>
              <a:t>pro</a:t>
            </a:r>
            <a:r>
              <a:rPr sz="950" b="1" spc="55" dirty="0">
                <a:latin typeface="Calibri"/>
                <a:cs typeface="Calibri"/>
              </a:rPr>
              <a:t> </a:t>
            </a:r>
            <a:r>
              <a:rPr sz="950" b="1" spc="40" dirty="0">
                <a:latin typeface="Calibri"/>
                <a:cs typeface="Calibri"/>
              </a:rPr>
              <a:t>podání</a:t>
            </a:r>
            <a:r>
              <a:rPr sz="950" b="1" spc="75" dirty="0">
                <a:latin typeface="Calibri"/>
                <a:cs typeface="Calibri"/>
              </a:rPr>
              <a:t> </a:t>
            </a:r>
            <a:r>
              <a:rPr sz="950" b="1" spc="45" dirty="0">
                <a:latin typeface="Calibri"/>
                <a:cs typeface="Calibri"/>
              </a:rPr>
              <a:t>přihlášek: </a:t>
            </a:r>
            <a:r>
              <a:rPr sz="950" b="1" spc="9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16.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listopad</a:t>
            </a:r>
            <a:r>
              <a:rPr sz="950" spc="85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2023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950" b="1" spc="40" dirty="0">
                <a:latin typeface="Calibri"/>
                <a:cs typeface="Calibri"/>
              </a:rPr>
              <a:t>Další</a:t>
            </a:r>
            <a:r>
              <a:rPr sz="950" b="1" spc="75" dirty="0">
                <a:latin typeface="Calibri"/>
                <a:cs typeface="Calibri"/>
              </a:rPr>
              <a:t> </a:t>
            </a:r>
            <a:r>
              <a:rPr sz="950" b="1" spc="30" dirty="0">
                <a:latin typeface="Calibri"/>
                <a:cs typeface="Calibri"/>
              </a:rPr>
              <a:t>informace:</a:t>
            </a:r>
            <a:endParaRPr sz="950">
              <a:latin typeface="Calibri"/>
              <a:cs typeface="Calibri"/>
            </a:endParaRPr>
          </a:p>
          <a:p>
            <a:pPr marL="149225" marR="5080" indent="-137160">
              <a:lnSpc>
                <a:spcPct val="109500"/>
              </a:lnSpc>
              <a:spcBef>
                <a:spcPts val="440"/>
              </a:spcBef>
              <a:buFont typeface="Wingdings"/>
              <a:buChar char=""/>
              <a:tabLst>
                <a:tab pos="149860" algn="l"/>
              </a:tabLst>
            </a:pPr>
            <a:r>
              <a:rPr sz="950" spc="30" dirty="0">
                <a:latin typeface="Calibri"/>
                <a:cs typeface="Calibri"/>
              </a:rPr>
              <a:t>stručný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přehled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ve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vyhledávači</a:t>
            </a:r>
            <a:r>
              <a:rPr sz="950" spc="2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stipendií</a:t>
            </a:r>
            <a:r>
              <a:rPr sz="950" spc="2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na</a:t>
            </a:r>
            <a:r>
              <a:rPr sz="9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50" u="sng" spc="3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  <a:hlinkClick r:id="rId6"/>
              </a:rPr>
              <a:t>stránkách AIA </a:t>
            </a:r>
            <a:r>
              <a:rPr sz="95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50" spc="75" dirty="0">
                <a:latin typeface="Calibri"/>
                <a:cs typeface="Calibri"/>
              </a:rPr>
              <a:t>(ŠVÝCARSKO</a:t>
            </a:r>
            <a:r>
              <a:rPr sz="950" spc="17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-</a:t>
            </a:r>
            <a:r>
              <a:rPr sz="950" spc="95" dirty="0">
                <a:latin typeface="Calibri"/>
                <a:cs typeface="Calibri"/>
              </a:rPr>
              <a:t> </a:t>
            </a:r>
            <a:r>
              <a:rPr sz="950" spc="30" dirty="0">
                <a:latin typeface="Calibri"/>
                <a:cs typeface="Calibri"/>
              </a:rPr>
              <a:t>Pobyty</a:t>
            </a:r>
            <a:r>
              <a:rPr sz="950" spc="10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</a:t>
            </a:r>
            <a:r>
              <a:rPr sz="950" spc="65" dirty="0">
                <a:latin typeface="Calibri"/>
                <a:cs typeface="Calibri"/>
              </a:rPr>
              <a:t> </a:t>
            </a:r>
            <a:r>
              <a:rPr sz="950" spc="30" dirty="0">
                <a:latin typeface="Calibri"/>
                <a:cs typeface="Calibri"/>
              </a:rPr>
              <a:t>studenty</a:t>
            </a:r>
            <a:r>
              <a:rPr sz="950" spc="65" dirty="0">
                <a:latin typeface="Calibri"/>
                <a:cs typeface="Calibri"/>
              </a:rPr>
              <a:t> </a:t>
            </a:r>
            <a:r>
              <a:rPr sz="950" spc="60" dirty="0">
                <a:latin typeface="Calibri"/>
                <a:cs typeface="Calibri"/>
              </a:rPr>
              <a:t>DSP</a:t>
            </a:r>
            <a:r>
              <a:rPr sz="950" spc="15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</a:t>
            </a:r>
            <a:r>
              <a:rPr sz="950" spc="55" dirty="0">
                <a:latin typeface="Calibri"/>
                <a:cs typeface="Calibri"/>
              </a:rPr>
              <a:t> </a:t>
            </a:r>
            <a:r>
              <a:rPr sz="950" spc="25" dirty="0">
                <a:latin typeface="Calibri"/>
                <a:cs typeface="Calibri"/>
              </a:rPr>
              <a:t>postdoktorandy</a:t>
            </a:r>
            <a:r>
              <a:rPr sz="950" spc="17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</a:t>
            </a:r>
            <a:r>
              <a:rPr sz="950" spc="70" dirty="0">
                <a:latin typeface="Calibri"/>
                <a:cs typeface="Calibri"/>
              </a:rPr>
              <a:t> </a:t>
            </a:r>
            <a:r>
              <a:rPr sz="950" spc="20" dirty="0">
                <a:latin typeface="Calibri"/>
                <a:cs typeface="Calibri"/>
              </a:rPr>
              <a:t>vědce)</a:t>
            </a:r>
            <a:endParaRPr sz="950">
              <a:latin typeface="Calibri"/>
              <a:cs typeface="Calibri"/>
            </a:endParaRPr>
          </a:p>
          <a:p>
            <a:pPr marL="149860" indent="-13716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149860" algn="l"/>
              </a:tabLst>
            </a:pPr>
            <a:r>
              <a:rPr sz="950" dirty="0">
                <a:latin typeface="Calibri"/>
                <a:cs typeface="Calibri"/>
              </a:rPr>
              <a:t>podrobné</a:t>
            </a:r>
            <a:r>
              <a:rPr sz="950" spc="65" dirty="0">
                <a:latin typeface="Calibri"/>
                <a:cs typeface="Calibri"/>
              </a:rPr>
              <a:t> </a:t>
            </a:r>
            <a:r>
              <a:rPr sz="950" spc="20" dirty="0">
                <a:latin typeface="Calibri"/>
                <a:cs typeface="Calibri"/>
              </a:rPr>
              <a:t>instrukce</a:t>
            </a:r>
            <a:r>
              <a:rPr sz="950" spc="18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v</a:t>
            </a:r>
            <a:r>
              <a:rPr sz="950" spc="130" dirty="0">
                <a:latin typeface="Calibri"/>
                <a:cs typeface="Calibri"/>
              </a:rPr>
              <a:t> </a:t>
            </a:r>
            <a:r>
              <a:rPr sz="950" b="1" spc="50" dirty="0">
                <a:solidFill>
                  <a:srgbClr val="2C6DA7"/>
                </a:solidFill>
                <a:latin typeface="Calibri"/>
                <a:cs typeface="Calibri"/>
              </a:rPr>
              <a:t>balíčku</a:t>
            </a:r>
            <a:r>
              <a:rPr sz="950" b="1" spc="90" dirty="0">
                <a:solidFill>
                  <a:srgbClr val="2C6DA7"/>
                </a:solidFill>
                <a:latin typeface="Calibri"/>
                <a:cs typeface="Calibri"/>
              </a:rPr>
              <a:t> </a:t>
            </a:r>
            <a:r>
              <a:rPr sz="950" b="1" spc="50" dirty="0">
                <a:solidFill>
                  <a:srgbClr val="2C6DA7"/>
                </a:solidFill>
                <a:latin typeface="Calibri"/>
                <a:cs typeface="Calibri"/>
              </a:rPr>
              <a:t>podkladů</a:t>
            </a:r>
            <a:r>
              <a:rPr sz="950" b="1" spc="85" dirty="0">
                <a:solidFill>
                  <a:srgbClr val="2C6DA7"/>
                </a:solidFill>
                <a:latin typeface="Calibri"/>
                <a:cs typeface="Calibri"/>
              </a:rPr>
              <a:t> </a:t>
            </a:r>
            <a:r>
              <a:rPr sz="950" spc="5" dirty="0">
                <a:latin typeface="Calibri"/>
                <a:cs typeface="Calibri"/>
              </a:rPr>
              <a:t>–</a:t>
            </a:r>
            <a:r>
              <a:rPr sz="950" spc="6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na</a:t>
            </a:r>
            <a:r>
              <a:rPr sz="950" spc="80" dirty="0">
                <a:latin typeface="Calibri"/>
                <a:cs typeface="Calibri"/>
              </a:rPr>
              <a:t> </a:t>
            </a:r>
            <a:r>
              <a:rPr sz="950" spc="20" dirty="0">
                <a:latin typeface="Calibri"/>
                <a:cs typeface="Calibri"/>
              </a:rPr>
              <a:t>vyžádání</a:t>
            </a:r>
            <a:r>
              <a:rPr sz="950" spc="180" dirty="0">
                <a:latin typeface="Calibri"/>
                <a:cs typeface="Calibri"/>
              </a:rPr>
              <a:t> </a:t>
            </a:r>
            <a:r>
              <a:rPr sz="950" spc="5" dirty="0">
                <a:latin typeface="Calibri"/>
                <a:cs typeface="Calibri"/>
              </a:rPr>
              <a:t>u</a:t>
            </a:r>
            <a:r>
              <a:rPr sz="950" spc="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50" u="sng" spc="2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  <a:hlinkClick r:id="rId7"/>
              </a:rPr>
              <a:t>aia@dzs.cz</a:t>
            </a:r>
            <a:endParaRPr sz="950">
              <a:latin typeface="Calibri"/>
              <a:cs typeface="Calibri"/>
            </a:endParaRPr>
          </a:p>
          <a:p>
            <a:pPr marL="149860" indent="-137160">
              <a:lnSpc>
                <a:spcPct val="100000"/>
              </a:lnSpc>
              <a:spcBef>
                <a:spcPts val="625"/>
              </a:spcBef>
              <a:buFont typeface="Wingdings"/>
              <a:buChar char=""/>
              <a:tabLst>
                <a:tab pos="149860" algn="l"/>
              </a:tabLst>
            </a:pPr>
            <a:r>
              <a:rPr sz="950" dirty="0">
                <a:latin typeface="Calibri"/>
                <a:cs typeface="Calibri"/>
              </a:rPr>
              <a:t>obecné</a:t>
            </a:r>
            <a:r>
              <a:rPr sz="950" spc="85" dirty="0">
                <a:latin typeface="Calibri"/>
                <a:cs typeface="Calibri"/>
              </a:rPr>
              <a:t> </a:t>
            </a:r>
            <a:r>
              <a:rPr sz="950" spc="20" dirty="0">
                <a:latin typeface="Calibri"/>
                <a:cs typeface="Calibri"/>
              </a:rPr>
              <a:t>podmínky</a:t>
            </a:r>
            <a:r>
              <a:rPr sz="950" spc="1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50" u="sng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  <a:hlinkClick r:id="rId8"/>
              </a:rPr>
              <a:t>na</a:t>
            </a:r>
            <a:r>
              <a:rPr sz="950" u="sng" spc="105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950" u="sng" spc="3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  <a:hlinkClick r:id="rId8"/>
              </a:rPr>
              <a:t>stránkách</a:t>
            </a:r>
            <a:r>
              <a:rPr sz="950" u="sng" spc="145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950" u="sng" spc="2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Calibri"/>
                <a:cs typeface="Calibri"/>
                <a:hlinkClick r:id="rId8"/>
              </a:rPr>
              <a:t>programu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6421" y="3488232"/>
            <a:ext cx="3411220" cy="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2650" spc="140" dirty="0"/>
              <a:t>Německá</a:t>
            </a:r>
            <a:r>
              <a:rPr sz="2650" spc="150" dirty="0"/>
              <a:t> </a:t>
            </a:r>
            <a:r>
              <a:rPr sz="2650" spc="140" dirty="0"/>
              <a:t>akademická </a:t>
            </a:r>
            <a:r>
              <a:rPr sz="2650" spc="-585" dirty="0"/>
              <a:t> </a:t>
            </a:r>
            <a:r>
              <a:rPr sz="2650" spc="155" dirty="0"/>
              <a:t>výměnná</a:t>
            </a:r>
            <a:r>
              <a:rPr sz="2650" spc="190" dirty="0"/>
              <a:t> </a:t>
            </a:r>
            <a:r>
              <a:rPr sz="2650" spc="135" dirty="0"/>
              <a:t>služba</a:t>
            </a:r>
            <a:endParaRPr sz="2650"/>
          </a:p>
        </p:txBody>
      </p:sp>
      <p:sp>
        <p:nvSpPr>
          <p:cNvPr id="3" name="object 3"/>
          <p:cNvSpPr txBox="1"/>
          <p:nvPr/>
        </p:nvSpPr>
        <p:spPr>
          <a:xfrm>
            <a:off x="1036421" y="4522393"/>
            <a:ext cx="337439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5"/>
              </a:spcBef>
            </a:pPr>
            <a:r>
              <a:rPr sz="2400" spc="85" dirty="0">
                <a:solidFill>
                  <a:srgbClr val="7D7D7D"/>
                </a:solidFill>
                <a:latin typeface="Calibri"/>
                <a:cs typeface="Calibri"/>
              </a:rPr>
              <a:t>Deutscher</a:t>
            </a:r>
            <a:r>
              <a:rPr sz="2400" spc="19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2400" spc="70" dirty="0">
                <a:solidFill>
                  <a:srgbClr val="7D7D7D"/>
                </a:solidFill>
                <a:latin typeface="Calibri"/>
                <a:cs typeface="Calibri"/>
              </a:rPr>
              <a:t>Akademischer </a:t>
            </a:r>
            <a:r>
              <a:rPr sz="2400" spc="-53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2400" spc="85" dirty="0">
                <a:solidFill>
                  <a:srgbClr val="7D7D7D"/>
                </a:solidFill>
                <a:latin typeface="Calibri"/>
                <a:cs typeface="Calibri"/>
              </a:rPr>
              <a:t>Austauschdienst</a:t>
            </a:r>
            <a:r>
              <a:rPr sz="2400" spc="19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7D7D7D"/>
                </a:solidFill>
                <a:latin typeface="Calibri"/>
                <a:cs typeface="Calibri"/>
              </a:rPr>
              <a:t>–</a:t>
            </a:r>
            <a:r>
              <a:rPr sz="2400" spc="8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2400" spc="155" dirty="0">
                <a:solidFill>
                  <a:srgbClr val="7D7D7D"/>
                </a:solidFill>
                <a:latin typeface="Calibri"/>
                <a:cs typeface="Calibri"/>
              </a:rPr>
              <a:t>DAAD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13832" y="1769364"/>
            <a:ext cx="2199005" cy="4127500"/>
          </a:xfrm>
          <a:prstGeom prst="rect">
            <a:avLst/>
          </a:prstGeom>
          <a:solidFill>
            <a:srgbClr val="82B6D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53035" marR="247015">
              <a:lnSpc>
                <a:spcPct val="109500"/>
              </a:lnSpc>
              <a:spcBef>
                <a:spcPts val="5"/>
              </a:spcBef>
            </a:pPr>
            <a:r>
              <a:rPr sz="950" spc="60" dirty="0">
                <a:solidFill>
                  <a:srgbClr val="FFFFFF"/>
                </a:solidFill>
                <a:latin typeface="Calibri"/>
                <a:cs typeface="Calibri"/>
              </a:rPr>
              <a:t>DAAD 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je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spolkem  německých  </a:t>
            </a:r>
            <a:r>
              <a:rPr sz="950" spc="45" dirty="0">
                <a:solidFill>
                  <a:srgbClr val="FFFFFF"/>
                </a:solidFill>
                <a:latin typeface="Calibri"/>
                <a:cs typeface="Calibri"/>
              </a:rPr>
              <a:t>VŠ </a:t>
            </a:r>
            <a:r>
              <a:rPr sz="95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studentských</a:t>
            </a:r>
            <a:r>
              <a:rPr sz="9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organizací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centrálou</a:t>
            </a:r>
            <a:r>
              <a:rPr sz="95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95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Bonnu.</a:t>
            </a:r>
            <a:r>
              <a:rPr sz="9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9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financována </a:t>
            </a:r>
            <a:r>
              <a:rPr sz="95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především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prostředků </a:t>
            </a:r>
            <a:r>
              <a:rPr sz="9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ministerstev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Spolkové</a:t>
            </a:r>
            <a:r>
              <a:rPr sz="9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republiky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 Německa.</a:t>
            </a:r>
            <a:r>
              <a:rPr sz="95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Calibri"/>
                <a:cs typeface="Calibri"/>
              </a:rPr>
              <a:t>DAAD</a:t>
            </a:r>
            <a:r>
              <a:rPr sz="95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95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věnuje</a:t>
            </a:r>
            <a:r>
              <a:rPr sz="9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nejen</a:t>
            </a:r>
            <a:endParaRPr sz="950">
              <a:latin typeface="Calibri"/>
              <a:cs typeface="Calibri"/>
            </a:endParaRPr>
          </a:p>
          <a:p>
            <a:pPr marL="153035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udělování</a:t>
            </a:r>
            <a:r>
              <a:rPr sz="9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stipendií,</a:t>
            </a:r>
            <a:r>
              <a:rPr sz="95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podporuje</a:t>
            </a:r>
            <a:r>
              <a:rPr sz="9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také</a:t>
            </a:r>
            <a:endParaRPr sz="950">
              <a:latin typeface="Calibri"/>
              <a:cs typeface="Calibri"/>
            </a:endParaRPr>
          </a:p>
          <a:p>
            <a:pPr marL="153035">
              <a:lnSpc>
                <a:spcPct val="100000"/>
              </a:lnSpc>
              <a:spcBef>
                <a:spcPts val="170"/>
              </a:spcBef>
            </a:pP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internacionalizaci</a:t>
            </a:r>
            <a:r>
              <a:rPr sz="9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německých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 VŠ,</a:t>
            </a:r>
            <a:endParaRPr sz="950">
              <a:latin typeface="Calibri"/>
              <a:cs typeface="Calibri"/>
            </a:endParaRPr>
          </a:p>
          <a:p>
            <a:pPr marL="153035">
              <a:lnSpc>
                <a:spcPct val="100000"/>
              </a:lnSpc>
              <a:spcBef>
                <a:spcPts val="155"/>
              </a:spcBef>
            </a:pP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germanistiku</a:t>
            </a:r>
            <a:r>
              <a:rPr sz="9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německý</a:t>
            </a:r>
            <a:r>
              <a:rPr sz="9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jazyk</a:t>
            </a:r>
            <a:endParaRPr sz="950">
              <a:latin typeface="Calibri"/>
              <a:cs typeface="Calibri"/>
            </a:endParaRPr>
          </a:p>
          <a:p>
            <a:pPr marL="153035" marR="278130">
              <a:lnSpc>
                <a:spcPct val="107000"/>
              </a:lnSpc>
              <a:spcBef>
                <a:spcPts val="5"/>
              </a:spcBef>
            </a:pP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95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zahraničí,</a:t>
            </a:r>
            <a:r>
              <a:rPr sz="95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přispívá</a:t>
            </a:r>
            <a:r>
              <a:rPr sz="9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ke</a:t>
            </a:r>
            <a:r>
              <a:rPr sz="95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zkvalitnění </a:t>
            </a:r>
            <a:r>
              <a:rPr sz="95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vysokých</a:t>
            </a:r>
            <a:r>
              <a:rPr sz="9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5" dirty="0">
                <a:solidFill>
                  <a:srgbClr val="FFFFFF"/>
                </a:solidFill>
                <a:latin typeface="Calibri"/>
                <a:cs typeface="Calibri"/>
              </a:rPr>
              <a:t>škol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rozvojových </a:t>
            </a:r>
            <a:r>
              <a:rPr sz="9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zemích</a:t>
            </a:r>
            <a:r>
              <a:rPr sz="9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informuje</a:t>
            </a:r>
            <a:r>
              <a:rPr sz="95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vzdělávací</a:t>
            </a:r>
            <a:endParaRPr sz="950">
              <a:latin typeface="Calibri"/>
              <a:cs typeface="Calibri"/>
            </a:endParaRPr>
          </a:p>
          <a:p>
            <a:pPr marL="153035" marR="525780">
              <a:lnSpc>
                <a:spcPct val="109500"/>
              </a:lnSpc>
            </a:pP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instituce</a:t>
            </a:r>
            <a:r>
              <a:rPr sz="9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příslušné</a:t>
            </a:r>
            <a:r>
              <a:rPr sz="9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politické </a:t>
            </a:r>
            <a:r>
              <a:rPr sz="95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orgány.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411" y="2142744"/>
            <a:ext cx="2667000" cy="71932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5883" y="3319399"/>
            <a:ext cx="390334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125" dirty="0">
                <a:latin typeface="Calibri"/>
                <a:cs typeface="Calibri"/>
              </a:rPr>
              <a:t>Stipendia</a:t>
            </a:r>
            <a:r>
              <a:rPr sz="2400" b="0" spc="185" dirty="0">
                <a:latin typeface="Calibri"/>
                <a:cs typeface="Calibri"/>
              </a:rPr>
              <a:t> </a:t>
            </a:r>
            <a:r>
              <a:rPr sz="2400" b="0" spc="180" dirty="0">
                <a:latin typeface="Calibri"/>
                <a:cs typeface="Calibri"/>
              </a:rPr>
              <a:t>DAAD</a:t>
            </a:r>
            <a:r>
              <a:rPr sz="2400" b="0" spc="260" dirty="0">
                <a:latin typeface="Calibri"/>
                <a:cs typeface="Calibri"/>
              </a:rPr>
              <a:t> </a:t>
            </a:r>
            <a:r>
              <a:rPr sz="2400" b="0" spc="135" dirty="0">
                <a:latin typeface="Calibri"/>
                <a:cs typeface="Calibri"/>
              </a:rPr>
              <a:t>2024–2025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4722" y="5253101"/>
            <a:ext cx="21291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400"/>
              </a:lnSpc>
              <a:spcBef>
                <a:spcPts val="100"/>
              </a:spcBef>
            </a:pPr>
            <a:r>
              <a:rPr sz="950" u="sng" dirty="0">
                <a:solidFill>
                  <a:srgbClr val="0000FF"/>
                </a:solidFill>
                <a:uFill>
                  <a:solidFill>
                    <a:srgbClr val="006EC0"/>
                  </a:solidFill>
                </a:uFill>
                <a:latin typeface="Calibri"/>
                <a:cs typeface="Calibri"/>
                <a:hlinkClick r:id="rId2"/>
              </a:rPr>
              <a:t>www.daad.cz </a:t>
            </a:r>
            <a:r>
              <a:rPr sz="95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50" u="sng" spc="-5" dirty="0">
                <a:solidFill>
                  <a:srgbClr val="0000FF"/>
                </a:solidFill>
                <a:uFill>
                  <a:solidFill>
                    <a:srgbClr val="006EC0"/>
                  </a:solidFill>
                </a:uFill>
                <a:latin typeface="Calibri"/>
                <a:cs typeface="Calibri"/>
                <a:hlinkClick r:id="rId3"/>
              </a:rPr>
              <a:t>www.facebook.com/daadceskarepublika </a:t>
            </a:r>
            <a:r>
              <a:rPr sz="9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50" u="sng" spc="-5" dirty="0">
                <a:solidFill>
                  <a:srgbClr val="0000FF"/>
                </a:solidFill>
                <a:uFill>
                  <a:solidFill>
                    <a:srgbClr val="006EC0"/>
                  </a:solidFill>
                </a:uFill>
                <a:latin typeface="Calibri"/>
                <a:cs typeface="Calibri"/>
                <a:hlinkClick r:id="rId4"/>
              </a:rPr>
              <a:t>www.instagram.com/daad_ceskarepublika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0411" y="2142744"/>
            <a:ext cx="2667000" cy="7193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58967" y="1769364"/>
            <a:ext cx="2253995" cy="412699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404872" y="3816096"/>
            <a:ext cx="2891155" cy="1492250"/>
            <a:chOff x="2404872" y="3816096"/>
            <a:chExt cx="2891155" cy="1492250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3828" y="3846576"/>
              <a:ext cx="2825496" cy="14127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3922" y="3835146"/>
              <a:ext cx="2853055" cy="1454150"/>
            </a:xfrm>
            <a:custGeom>
              <a:avLst/>
              <a:gdLst/>
              <a:ahLst/>
              <a:cxnLst/>
              <a:rect l="l" t="t" r="r" b="b"/>
              <a:pathLst>
                <a:path w="2853054" h="1454150">
                  <a:moveTo>
                    <a:pt x="0" y="1453896"/>
                  </a:moveTo>
                  <a:lnTo>
                    <a:pt x="2852674" y="1453896"/>
                  </a:lnTo>
                  <a:lnTo>
                    <a:pt x="2852674" y="0"/>
                  </a:lnTo>
                  <a:lnTo>
                    <a:pt x="0" y="0"/>
                  </a:lnTo>
                  <a:lnTo>
                    <a:pt x="0" y="145389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0344" y="2057400"/>
            <a:ext cx="1737359" cy="4678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9119" y="3416554"/>
            <a:ext cx="3822065" cy="219773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18440" indent="-20637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18440" algn="l"/>
                <a:tab pos="219075" algn="l"/>
              </a:tabLst>
            </a:pPr>
            <a:r>
              <a:rPr sz="1200" spc="15" dirty="0">
                <a:latin typeface="Calibri"/>
                <a:cs typeface="Calibri"/>
              </a:rPr>
              <a:t>pro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studenty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od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2.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ročníku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VŠ</a:t>
            </a:r>
            <a:r>
              <a:rPr sz="1200" spc="-150" dirty="0"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 marL="218440" indent="-206375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218440" algn="l"/>
                <a:tab pos="219075" algn="l"/>
              </a:tabLst>
            </a:pPr>
            <a:r>
              <a:rPr sz="1200" spc="40" dirty="0">
                <a:latin typeface="Calibri"/>
                <a:cs typeface="Calibri"/>
              </a:rPr>
              <a:t>kurzy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pořádají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německé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vysoké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školy</a:t>
            </a:r>
            <a:endParaRPr sz="1200">
              <a:latin typeface="Calibri"/>
              <a:cs typeface="Calibri"/>
            </a:endParaRPr>
          </a:p>
          <a:p>
            <a:pPr marL="218440" indent="-206375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8440" algn="l"/>
                <a:tab pos="219075" algn="l"/>
              </a:tabLst>
            </a:pPr>
            <a:r>
              <a:rPr sz="1200" spc="45" dirty="0">
                <a:latin typeface="Calibri"/>
                <a:cs typeface="Calibri"/>
              </a:rPr>
              <a:t>Seznam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kurzů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na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webu:</a:t>
            </a:r>
            <a:r>
              <a:rPr sz="1200" spc="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u="sng" spc="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www.daad.de/hsk-kursliste</a:t>
            </a:r>
            <a:endParaRPr sz="1200">
              <a:latin typeface="Calibri"/>
              <a:cs typeface="Calibri"/>
            </a:endParaRPr>
          </a:p>
          <a:p>
            <a:pPr marL="218440" indent="-206375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8440" algn="l"/>
                <a:tab pos="219075" algn="l"/>
              </a:tabLst>
            </a:pPr>
            <a:r>
              <a:rPr sz="1200" spc="35" dirty="0">
                <a:latin typeface="Calibri"/>
                <a:cs typeface="Calibri"/>
              </a:rPr>
              <a:t>Znalost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německého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jazyka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b="1" u="sng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minimálně</a:t>
            </a:r>
            <a:r>
              <a:rPr sz="1200" b="1" u="sng" spc="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1200" b="1" u="sng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úrovni</a:t>
            </a:r>
            <a:r>
              <a:rPr sz="1200" b="1" u="sng" spc="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A2</a:t>
            </a:r>
            <a:endParaRPr sz="1200">
              <a:latin typeface="Calibri"/>
              <a:cs typeface="Calibri"/>
            </a:endParaRPr>
          </a:p>
          <a:p>
            <a:pPr marL="218440" indent="-206375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8440" algn="l"/>
                <a:tab pos="219075" algn="l"/>
              </a:tabLst>
            </a:pPr>
            <a:r>
              <a:rPr sz="1200" spc="20" dirty="0">
                <a:latin typeface="Calibri"/>
                <a:cs typeface="Calibri"/>
              </a:rPr>
              <a:t>Délka</a:t>
            </a:r>
            <a:r>
              <a:rPr sz="1200" spc="1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stipendia: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3–4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týdny</a:t>
            </a:r>
            <a:endParaRPr sz="1200">
              <a:latin typeface="Calibri"/>
              <a:cs typeface="Calibri"/>
            </a:endParaRPr>
          </a:p>
          <a:p>
            <a:pPr marL="218440" indent="-206375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8440" algn="l"/>
                <a:tab pos="219075" algn="l"/>
              </a:tabLst>
            </a:pPr>
            <a:r>
              <a:rPr sz="1200" spc="40" dirty="0">
                <a:latin typeface="Calibri"/>
                <a:cs typeface="Calibri"/>
              </a:rPr>
              <a:t>Výše</a:t>
            </a:r>
            <a:r>
              <a:rPr sz="1200" spc="1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stipendia: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1134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EUR</a:t>
            </a:r>
            <a:endParaRPr sz="1200">
              <a:latin typeface="Calibri"/>
              <a:cs typeface="Calibri"/>
            </a:endParaRPr>
          </a:p>
          <a:p>
            <a:pPr marL="21844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Calibri"/>
                <a:cs typeface="Calibri"/>
              </a:rPr>
              <a:t>+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příspěvek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na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cestovné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(rok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2023: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300</a:t>
            </a:r>
            <a:r>
              <a:rPr sz="1200" b="1" spc="155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EUR</a:t>
            </a:r>
            <a:r>
              <a:rPr sz="1200" spc="6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218440" indent="-206375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218440" algn="l"/>
                <a:tab pos="219075" algn="l"/>
              </a:tabLst>
            </a:pPr>
            <a:r>
              <a:rPr sz="1200" spc="30" dirty="0">
                <a:latin typeface="Calibri"/>
                <a:cs typeface="Calibri"/>
              </a:rPr>
              <a:t>Přihlašování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prostřednictvím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portálu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DAAD</a:t>
            </a:r>
            <a:endParaRPr sz="1200">
              <a:latin typeface="Calibri"/>
              <a:cs typeface="Calibri"/>
            </a:endParaRPr>
          </a:p>
          <a:p>
            <a:pPr marL="218440" indent="-206375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8440" algn="l"/>
                <a:tab pos="219075" algn="l"/>
              </a:tabLst>
            </a:pPr>
            <a:r>
              <a:rPr sz="1200" dirty="0">
                <a:latin typeface="Calibri"/>
                <a:cs typeface="Calibri"/>
              </a:rPr>
              <a:t>Deadline: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1.</a:t>
            </a:r>
            <a:r>
              <a:rPr sz="1200" b="1" spc="4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D4500A"/>
                </a:solidFill>
                <a:latin typeface="Calibri"/>
                <a:cs typeface="Calibri"/>
              </a:rPr>
              <a:t>prosince</a:t>
            </a:r>
            <a:r>
              <a:rPr sz="1200" b="1" spc="13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D4500A"/>
                </a:solidFill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9119" y="2014855"/>
            <a:ext cx="3668395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0" spc="135" dirty="0">
                <a:solidFill>
                  <a:srgbClr val="006EC0"/>
                </a:solidFill>
                <a:latin typeface="Calibri"/>
                <a:cs typeface="Calibri"/>
              </a:rPr>
              <a:t>STIPENDIJNÍ</a:t>
            </a:r>
            <a:r>
              <a:rPr sz="2150" b="0" spc="17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150" b="0" spc="200" dirty="0">
                <a:solidFill>
                  <a:srgbClr val="006EC0"/>
                </a:solidFill>
                <a:latin typeface="Calibri"/>
                <a:cs typeface="Calibri"/>
              </a:rPr>
              <a:t>NABÍDKY</a:t>
            </a:r>
            <a:r>
              <a:rPr sz="2150" b="0" spc="21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150" b="0" spc="180" dirty="0">
                <a:solidFill>
                  <a:srgbClr val="006EC0"/>
                </a:solidFill>
                <a:latin typeface="Calibri"/>
                <a:cs typeface="Calibri"/>
              </a:rPr>
              <a:t>DAAD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9119" y="2636012"/>
            <a:ext cx="3482975" cy="685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110"/>
              </a:spcBef>
            </a:pPr>
            <a:r>
              <a:rPr sz="2150" b="1" spc="120" dirty="0">
                <a:solidFill>
                  <a:srgbClr val="3DBDB6"/>
                </a:solidFill>
                <a:latin typeface="Calibri"/>
                <a:cs typeface="Calibri"/>
              </a:rPr>
              <a:t>Stipendia</a:t>
            </a:r>
            <a:r>
              <a:rPr sz="2150" b="1" spc="17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1" spc="125" dirty="0">
                <a:solidFill>
                  <a:srgbClr val="3DBDB6"/>
                </a:solidFill>
                <a:latin typeface="Calibri"/>
                <a:cs typeface="Calibri"/>
              </a:rPr>
              <a:t>umožňující</a:t>
            </a:r>
            <a:r>
              <a:rPr sz="2150" b="1" spc="15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1" spc="110" dirty="0">
                <a:solidFill>
                  <a:srgbClr val="3DBDB6"/>
                </a:solidFill>
                <a:latin typeface="Calibri"/>
                <a:cs typeface="Calibri"/>
              </a:rPr>
              <a:t>účast </a:t>
            </a:r>
            <a:r>
              <a:rPr sz="2150" b="1" spc="-47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1" spc="65" dirty="0">
                <a:solidFill>
                  <a:srgbClr val="3DBDB6"/>
                </a:solidFill>
                <a:latin typeface="Calibri"/>
                <a:cs typeface="Calibri"/>
              </a:rPr>
              <a:t>na</a:t>
            </a:r>
            <a:r>
              <a:rPr sz="2150" b="1" spc="15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1" spc="100" dirty="0">
                <a:solidFill>
                  <a:srgbClr val="3DBDB6"/>
                </a:solidFill>
                <a:latin typeface="Calibri"/>
                <a:cs typeface="Calibri"/>
              </a:rPr>
              <a:t>letním</a:t>
            </a:r>
            <a:r>
              <a:rPr sz="2150" b="1" spc="12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1" spc="130" dirty="0">
                <a:solidFill>
                  <a:srgbClr val="3DBDB6"/>
                </a:solidFill>
                <a:latin typeface="Calibri"/>
                <a:cs typeface="Calibri"/>
              </a:rPr>
              <a:t>kurzu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0347" y="3520440"/>
            <a:ext cx="2499359" cy="16657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0344" y="2057400"/>
            <a:ext cx="1737359" cy="4678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7232" y="3783838"/>
            <a:ext cx="126936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30"/>
              </a:spcBef>
              <a:buFont typeface="Wingdings"/>
              <a:buChar char=""/>
              <a:tabLst>
                <a:tab pos="217804" algn="l"/>
                <a:tab pos="218440" algn="l"/>
                <a:tab pos="606425" algn="l"/>
              </a:tabLst>
            </a:pPr>
            <a:r>
              <a:rPr sz="1050" spc="40" dirty="0">
                <a:latin typeface="Calibri"/>
                <a:cs typeface="Calibri"/>
              </a:rPr>
              <a:t>Pro	absolventy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0045" y="3783838"/>
            <a:ext cx="92392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65760" algn="l"/>
              </a:tabLst>
            </a:pPr>
            <a:r>
              <a:rPr sz="1050" spc="80" dirty="0">
                <a:latin typeface="Calibri"/>
                <a:cs typeface="Calibri"/>
              </a:rPr>
              <a:t>VŠ	</a:t>
            </a:r>
            <a:r>
              <a:rPr sz="1050" spc="40" dirty="0">
                <a:latin typeface="Calibri"/>
                <a:cs typeface="Calibri"/>
              </a:rPr>
              <a:t>(zejména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1502" y="3783838"/>
            <a:ext cx="993140" cy="596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30"/>
              </a:spcBef>
            </a:pPr>
            <a:r>
              <a:rPr sz="1050" spc="45" dirty="0">
                <a:latin typeface="Calibri"/>
                <a:cs typeface="Calibri"/>
              </a:rPr>
              <a:t>bakalářských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877569" algn="l"/>
              </a:tabLst>
            </a:pPr>
            <a:r>
              <a:rPr sz="1050" spc="45" dirty="0">
                <a:latin typeface="Calibri"/>
                <a:cs typeface="Calibri"/>
              </a:rPr>
              <a:t>nástavbové	</a:t>
            </a:r>
            <a:r>
              <a:rPr sz="1050" dirty="0">
                <a:latin typeface="Calibri"/>
                <a:cs typeface="Calibri"/>
              </a:rPr>
              <a:t>či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7232" y="3898138"/>
            <a:ext cx="1621155" cy="66103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630"/>
              </a:spcBef>
            </a:pPr>
            <a:r>
              <a:rPr sz="1050" spc="30" dirty="0">
                <a:latin typeface="Calibri"/>
                <a:cs typeface="Calibri"/>
              </a:rPr>
              <a:t>studijních</a:t>
            </a:r>
            <a:r>
              <a:rPr sz="1050" spc="90" dirty="0">
                <a:latin typeface="Calibri"/>
                <a:cs typeface="Calibri"/>
              </a:rPr>
              <a:t> </a:t>
            </a:r>
            <a:r>
              <a:rPr sz="1050" spc="40" dirty="0">
                <a:latin typeface="Calibri"/>
                <a:cs typeface="Calibri"/>
              </a:rPr>
              <a:t>programů)</a:t>
            </a:r>
            <a:endParaRPr sz="1050">
              <a:latin typeface="Calibri"/>
              <a:cs typeface="Calibri"/>
            </a:endParaRPr>
          </a:p>
          <a:p>
            <a:pPr marL="205104" marR="11430" indent="-205104" algn="r">
              <a:lnSpc>
                <a:spcPct val="100000"/>
              </a:lnSpc>
              <a:spcBef>
                <a:spcPts val="540"/>
              </a:spcBef>
              <a:buFont typeface="Wingdings"/>
              <a:buChar char=""/>
              <a:tabLst>
                <a:tab pos="205104" algn="l"/>
                <a:tab pos="205740" algn="l"/>
                <a:tab pos="938530" algn="l"/>
              </a:tabLst>
            </a:pPr>
            <a:r>
              <a:rPr sz="1050" spc="65" dirty="0">
                <a:latin typeface="Calibri"/>
                <a:cs typeface="Calibri"/>
              </a:rPr>
              <a:t>Možnost	</a:t>
            </a:r>
            <a:r>
              <a:rPr sz="1050" spc="45" dirty="0">
                <a:latin typeface="Calibri"/>
                <a:cs typeface="Calibri"/>
              </a:rPr>
              <a:t>absolvovat</a:t>
            </a:r>
            <a:endParaRPr sz="10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45"/>
              </a:spcBef>
            </a:pPr>
            <a:r>
              <a:rPr sz="1050" spc="30" dirty="0">
                <a:latin typeface="Calibri"/>
                <a:cs typeface="Calibri"/>
              </a:rPr>
              <a:t>navazující </a:t>
            </a:r>
            <a:r>
              <a:rPr sz="1050" spc="235" dirty="0">
                <a:latin typeface="Calibri"/>
                <a:cs typeface="Calibri"/>
              </a:rPr>
              <a:t> </a:t>
            </a:r>
            <a:r>
              <a:rPr sz="1050" spc="40" dirty="0">
                <a:latin typeface="Calibri"/>
                <a:cs typeface="Calibri"/>
              </a:rPr>
              <a:t>magisterské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2173" y="4177030"/>
            <a:ext cx="1707514" cy="38227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35"/>
              </a:spcBef>
            </a:pPr>
            <a:r>
              <a:rPr sz="1050" spc="10" dirty="0">
                <a:latin typeface="Calibri"/>
                <a:cs typeface="Calibri"/>
              </a:rPr>
              <a:t>ucelené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50" spc="45" dirty="0">
                <a:latin typeface="Calibri"/>
                <a:cs typeface="Calibri"/>
              </a:rPr>
              <a:t>studium </a:t>
            </a:r>
            <a:r>
              <a:rPr sz="1050" spc="229" dirty="0">
                <a:latin typeface="Calibri"/>
                <a:cs typeface="Calibri"/>
              </a:rPr>
              <a:t> </a:t>
            </a:r>
            <a:r>
              <a:rPr sz="1050" spc="10" dirty="0">
                <a:latin typeface="Calibri"/>
                <a:cs typeface="Calibri"/>
              </a:rPr>
              <a:t>a </a:t>
            </a:r>
            <a:r>
              <a:rPr sz="1050" spc="225" dirty="0">
                <a:latin typeface="Calibri"/>
                <a:cs typeface="Calibri"/>
              </a:rPr>
              <a:t> </a:t>
            </a:r>
            <a:r>
              <a:rPr sz="1050" spc="45" dirty="0">
                <a:latin typeface="Calibri"/>
                <a:cs typeface="Calibri"/>
              </a:rPr>
              <a:t>získat </a:t>
            </a:r>
            <a:r>
              <a:rPr sz="1050" spc="240" dirty="0">
                <a:latin typeface="Calibri"/>
                <a:cs typeface="Calibri"/>
              </a:rPr>
              <a:t> </a:t>
            </a:r>
            <a:r>
              <a:rPr sz="1050" spc="50" dirty="0">
                <a:latin typeface="Calibri"/>
                <a:cs typeface="Calibri"/>
              </a:rPr>
              <a:t>hodnost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7232" y="4475353"/>
            <a:ext cx="2678430" cy="14135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695"/>
              </a:spcBef>
            </a:pPr>
            <a:r>
              <a:rPr sz="1050" spc="10" dirty="0">
                <a:latin typeface="Calibri"/>
                <a:cs typeface="Calibri"/>
              </a:rPr>
              <a:t>„Master“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spc="20" dirty="0">
                <a:latin typeface="Calibri"/>
                <a:cs typeface="Calibri"/>
              </a:rPr>
              <a:t>nebo</a:t>
            </a:r>
            <a:r>
              <a:rPr sz="1050" spc="85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jiný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spc="50" dirty="0">
                <a:latin typeface="Calibri"/>
                <a:cs typeface="Calibri"/>
              </a:rPr>
              <a:t>vysokoškolský</a:t>
            </a:r>
            <a:r>
              <a:rPr sz="1050" spc="220" dirty="0">
                <a:latin typeface="Calibri"/>
                <a:cs typeface="Calibri"/>
              </a:rPr>
              <a:t> </a:t>
            </a:r>
            <a:r>
              <a:rPr sz="1050" spc="30" dirty="0">
                <a:latin typeface="Calibri"/>
                <a:cs typeface="Calibri"/>
              </a:rPr>
              <a:t>diplom</a:t>
            </a:r>
            <a:endParaRPr sz="105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050" spc="40" dirty="0">
                <a:latin typeface="Calibri"/>
                <a:cs typeface="Calibri"/>
              </a:rPr>
              <a:t>Délka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stipendia:</a:t>
            </a:r>
            <a:r>
              <a:rPr sz="1050" spc="135" dirty="0">
                <a:latin typeface="Calibri"/>
                <a:cs typeface="Calibri"/>
              </a:rPr>
              <a:t> </a:t>
            </a:r>
            <a:r>
              <a:rPr sz="1050" spc="15" dirty="0">
                <a:latin typeface="Calibri"/>
                <a:cs typeface="Calibri"/>
              </a:rPr>
              <a:t>10–24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spc="30" dirty="0">
                <a:latin typeface="Calibri"/>
                <a:cs typeface="Calibri"/>
              </a:rPr>
              <a:t>měsíců</a:t>
            </a:r>
            <a:endParaRPr sz="105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540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050" spc="55" dirty="0">
                <a:latin typeface="Calibri"/>
                <a:cs typeface="Calibri"/>
              </a:rPr>
              <a:t>Výše</a:t>
            </a:r>
            <a:r>
              <a:rPr sz="1050" spc="175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stipendia: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b="1" spc="65" dirty="0">
                <a:latin typeface="Calibri"/>
                <a:cs typeface="Calibri"/>
              </a:rPr>
              <a:t>934</a:t>
            </a:r>
            <a:r>
              <a:rPr sz="1050" b="1" spc="130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EUR</a:t>
            </a:r>
            <a:r>
              <a:rPr sz="1050" b="1" spc="180" dirty="0">
                <a:latin typeface="Calibri"/>
                <a:cs typeface="Calibri"/>
              </a:rPr>
              <a:t> </a:t>
            </a:r>
            <a:r>
              <a:rPr sz="1050" spc="30" dirty="0">
                <a:latin typeface="Calibri"/>
                <a:cs typeface="Calibri"/>
              </a:rPr>
              <a:t>měsíčně</a:t>
            </a:r>
            <a:endParaRPr sz="105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540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050" spc="45" dirty="0">
                <a:latin typeface="Calibri"/>
                <a:cs typeface="Calibri"/>
              </a:rPr>
              <a:t>Škola</a:t>
            </a:r>
            <a:r>
              <a:rPr sz="1050" spc="130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dle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40" dirty="0">
                <a:latin typeface="Calibri"/>
                <a:cs typeface="Calibri"/>
              </a:rPr>
              <a:t>vlastního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spc="30" dirty="0">
                <a:latin typeface="Calibri"/>
                <a:cs typeface="Calibri"/>
              </a:rPr>
              <a:t>výběru</a:t>
            </a:r>
            <a:endParaRPr sz="105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540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050" spc="35" dirty="0">
                <a:latin typeface="Calibri"/>
                <a:cs typeface="Calibri"/>
              </a:rPr>
              <a:t>Přihlašování</a:t>
            </a:r>
            <a:r>
              <a:rPr sz="1050" spc="185" dirty="0">
                <a:latin typeface="Calibri"/>
                <a:cs typeface="Calibri"/>
              </a:rPr>
              <a:t> </a:t>
            </a:r>
            <a:r>
              <a:rPr sz="1050" spc="25" dirty="0">
                <a:latin typeface="Calibri"/>
                <a:cs typeface="Calibri"/>
              </a:rPr>
              <a:t>přes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portál</a:t>
            </a:r>
            <a:r>
              <a:rPr sz="1050" spc="145" dirty="0">
                <a:latin typeface="Calibri"/>
                <a:cs typeface="Calibri"/>
              </a:rPr>
              <a:t> </a:t>
            </a:r>
            <a:r>
              <a:rPr sz="1050" spc="85" dirty="0">
                <a:latin typeface="Calibri"/>
                <a:cs typeface="Calibri"/>
              </a:rPr>
              <a:t>DAAD</a:t>
            </a:r>
            <a:endParaRPr sz="105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540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050" spc="10" dirty="0">
                <a:latin typeface="Calibri"/>
                <a:cs typeface="Calibri"/>
              </a:rPr>
              <a:t>Deadline: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D4500A"/>
                </a:solidFill>
                <a:latin typeface="Calibri"/>
                <a:cs typeface="Calibri"/>
              </a:rPr>
              <a:t>15.</a:t>
            </a:r>
            <a:r>
              <a:rPr sz="1050" b="1" spc="60" dirty="0">
                <a:solidFill>
                  <a:srgbClr val="D4500A"/>
                </a:solidFill>
                <a:latin typeface="Calibri"/>
                <a:cs typeface="Calibri"/>
              </a:rPr>
              <a:t> listopadu</a:t>
            </a:r>
            <a:r>
              <a:rPr sz="1050" b="1" spc="16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D4500A"/>
                </a:solidFill>
                <a:latin typeface="Calibri"/>
                <a:cs typeface="Calibri"/>
              </a:rPr>
              <a:t>2023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6272" y="2012950"/>
            <a:ext cx="4182745" cy="697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0" spc="135" dirty="0">
                <a:solidFill>
                  <a:srgbClr val="006EC0"/>
                </a:solidFill>
                <a:latin typeface="Calibri"/>
                <a:cs typeface="Calibri"/>
              </a:rPr>
              <a:t>STIPENDIJNÍ</a:t>
            </a:r>
            <a:r>
              <a:rPr sz="2150" b="0" spc="18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150" b="0" spc="200" dirty="0">
                <a:solidFill>
                  <a:srgbClr val="006EC0"/>
                </a:solidFill>
                <a:latin typeface="Calibri"/>
                <a:cs typeface="Calibri"/>
              </a:rPr>
              <a:t>NABÍDKY</a:t>
            </a:r>
            <a:r>
              <a:rPr sz="2150" b="0" spc="21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150" b="0" spc="180" dirty="0">
                <a:solidFill>
                  <a:srgbClr val="006EC0"/>
                </a:solidFill>
                <a:latin typeface="Calibri"/>
                <a:cs typeface="Calibri"/>
              </a:rPr>
              <a:t>DAAD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0" spc="130" dirty="0">
                <a:solidFill>
                  <a:srgbClr val="3DBDB6"/>
                </a:solidFill>
                <a:latin typeface="Calibri"/>
                <a:cs typeface="Calibri"/>
              </a:rPr>
              <a:t>Studijní</a:t>
            </a:r>
            <a:r>
              <a:rPr sz="2150" b="0" spc="16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0" spc="110" dirty="0">
                <a:solidFill>
                  <a:srgbClr val="3DBDB6"/>
                </a:solidFill>
                <a:latin typeface="Calibri"/>
                <a:cs typeface="Calibri"/>
              </a:rPr>
              <a:t>stipendia</a:t>
            </a:r>
            <a:r>
              <a:rPr sz="2150" b="0" spc="13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0" spc="100" dirty="0">
                <a:solidFill>
                  <a:srgbClr val="3DBDB6"/>
                </a:solidFill>
                <a:latin typeface="Calibri"/>
                <a:cs typeface="Calibri"/>
              </a:rPr>
              <a:t>pro</a:t>
            </a:r>
            <a:r>
              <a:rPr sz="2150" b="0" spc="15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0" spc="120" dirty="0">
                <a:solidFill>
                  <a:srgbClr val="3DBDB6"/>
                </a:solidFill>
                <a:latin typeface="Calibri"/>
                <a:cs typeface="Calibri"/>
              </a:rPr>
              <a:t>absolventy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272" y="2708275"/>
            <a:ext cx="2628265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spc="130" dirty="0">
                <a:solidFill>
                  <a:srgbClr val="3DBDB6"/>
                </a:solidFill>
                <a:latin typeface="Calibri"/>
                <a:cs typeface="Calibri"/>
              </a:rPr>
              <a:t>všech</a:t>
            </a:r>
            <a:r>
              <a:rPr sz="2150" spc="16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spc="125" dirty="0">
                <a:solidFill>
                  <a:srgbClr val="3DBDB6"/>
                </a:solidFill>
                <a:latin typeface="Calibri"/>
                <a:cs typeface="Calibri"/>
              </a:rPr>
              <a:t>vědních </a:t>
            </a:r>
            <a:r>
              <a:rPr sz="2150" spc="110" dirty="0">
                <a:solidFill>
                  <a:srgbClr val="3DBDB6"/>
                </a:solidFill>
                <a:latin typeface="Calibri"/>
                <a:cs typeface="Calibri"/>
              </a:rPr>
              <a:t>oborů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4044" y="3334512"/>
            <a:ext cx="2538983" cy="169163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855" y="2075688"/>
            <a:ext cx="1740407" cy="4693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6272" y="2001444"/>
            <a:ext cx="3667760" cy="7359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150" b="0" spc="135" dirty="0">
                <a:solidFill>
                  <a:srgbClr val="006EC0"/>
                </a:solidFill>
                <a:latin typeface="Calibri"/>
                <a:cs typeface="Calibri"/>
              </a:rPr>
              <a:t>STIPENDIJNÍ</a:t>
            </a:r>
            <a:r>
              <a:rPr sz="2150" b="0" spc="17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150" b="0" spc="200" dirty="0">
                <a:solidFill>
                  <a:srgbClr val="006EC0"/>
                </a:solidFill>
                <a:latin typeface="Calibri"/>
                <a:cs typeface="Calibri"/>
              </a:rPr>
              <a:t>NABÍDKY</a:t>
            </a:r>
            <a:r>
              <a:rPr sz="2150" b="0" spc="21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150" b="0" spc="180" dirty="0">
                <a:solidFill>
                  <a:srgbClr val="006EC0"/>
                </a:solidFill>
                <a:latin typeface="Calibri"/>
                <a:cs typeface="Calibri"/>
              </a:rPr>
              <a:t>DAAD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2150" b="0" spc="170" dirty="0">
                <a:solidFill>
                  <a:srgbClr val="3DBDB6"/>
                </a:solidFill>
                <a:latin typeface="Calibri"/>
                <a:cs typeface="Calibri"/>
              </a:rPr>
              <a:t>Výzkumná</a:t>
            </a:r>
            <a:r>
              <a:rPr sz="2150" b="0" spc="19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0" spc="110" dirty="0">
                <a:solidFill>
                  <a:srgbClr val="3DBDB6"/>
                </a:solidFill>
                <a:latin typeface="Calibri"/>
                <a:cs typeface="Calibri"/>
              </a:rPr>
              <a:t>stipendia</a:t>
            </a:r>
            <a:r>
              <a:rPr sz="2150" b="0" spc="13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0" spc="90" dirty="0">
                <a:solidFill>
                  <a:srgbClr val="3DBDB6"/>
                </a:solidFill>
                <a:latin typeface="Calibri"/>
                <a:cs typeface="Calibri"/>
              </a:rPr>
              <a:t>pro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7344" y="4300728"/>
            <a:ext cx="2656331" cy="13685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6272" y="2725674"/>
            <a:ext cx="4960620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105" dirty="0">
                <a:solidFill>
                  <a:srgbClr val="3DBDB6"/>
                </a:solidFill>
                <a:latin typeface="Calibri"/>
                <a:cs typeface="Calibri"/>
              </a:rPr>
              <a:t>absolventy,</a:t>
            </a:r>
            <a:r>
              <a:rPr sz="2150" b="1" spc="20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1" spc="135" dirty="0">
                <a:solidFill>
                  <a:srgbClr val="3DBDB6"/>
                </a:solidFill>
                <a:latin typeface="Calibri"/>
                <a:cs typeface="Calibri"/>
              </a:rPr>
              <a:t>doktorandy</a:t>
            </a:r>
            <a:r>
              <a:rPr sz="2150" b="1" spc="17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3DBDB6"/>
                </a:solidFill>
                <a:latin typeface="Calibri"/>
                <a:cs typeface="Calibri"/>
              </a:rPr>
              <a:t>a</a:t>
            </a:r>
            <a:r>
              <a:rPr sz="2150" b="1" spc="114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1" spc="90" dirty="0">
                <a:solidFill>
                  <a:srgbClr val="3DBDB6"/>
                </a:solidFill>
                <a:latin typeface="Calibri"/>
                <a:cs typeface="Calibri"/>
              </a:rPr>
              <a:t>mladé</a:t>
            </a:r>
            <a:r>
              <a:rPr sz="2150" b="1" spc="17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1" spc="105" dirty="0">
                <a:solidFill>
                  <a:srgbClr val="3DBDB6"/>
                </a:solidFill>
                <a:latin typeface="Calibri"/>
                <a:cs typeface="Calibri"/>
              </a:rPr>
              <a:t>vědce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1991" y="3280664"/>
            <a:ext cx="6006465" cy="24047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26060" indent="-21336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226060" algn="l"/>
              </a:tabLst>
            </a:pPr>
            <a:r>
              <a:rPr sz="1200" b="1" spc="65" dirty="0">
                <a:latin typeface="Calibri"/>
                <a:cs typeface="Calibri"/>
              </a:rPr>
              <a:t>Krátká</a:t>
            </a:r>
            <a:r>
              <a:rPr sz="1200" b="1" spc="114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výzkumná</a:t>
            </a:r>
            <a:r>
              <a:rPr sz="1200" b="1" spc="16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stipendia</a:t>
            </a:r>
            <a:r>
              <a:rPr sz="1200" b="1" spc="165" dirty="0">
                <a:latin typeface="Calibri"/>
                <a:cs typeface="Calibri"/>
              </a:rPr>
              <a:t> </a:t>
            </a:r>
            <a:r>
              <a:rPr sz="1200" b="1" spc="40" dirty="0">
                <a:latin typeface="Calibri"/>
                <a:cs typeface="Calibri"/>
              </a:rPr>
              <a:t>pro</a:t>
            </a:r>
            <a:r>
              <a:rPr sz="1200" b="1" spc="12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absolventy,</a:t>
            </a:r>
            <a:r>
              <a:rPr sz="1200" b="1" spc="95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doktorandy</a:t>
            </a:r>
            <a:r>
              <a:rPr sz="1200" b="1" spc="8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85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postdocs</a:t>
            </a:r>
            <a:r>
              <a:rPr sz="1200" b="1" spc="1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(1–6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měsíců)</a:t>
            </a:r>
            <a:endParaRPr sz="1200">
              <a:latin typeface="Calibri"/>
              <a:cs typeface="Calibri"/>
            </a:endParaRPr>
          </a:p>
          <a:p>
            <a:pPr marL="226060" indent="-21336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226060" algn="l"/>
              </a:tabLst>
            </a:pPr>
            <a:r>
              <a:rPr sz="1200" b="1" spc="50" dirty="0">
                <a:latin typeface="Calibri"/>
                <a:cs typeface="Calibri"/>
              </a:rPr>
              <a:t>Roční</a:t>
            </a:r>
            <a:r>
              <a:rPr sz="1200" b="1" spc="155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výzkumná</a:t>
            </a:r>
            <a:r>
              <a:rPr sz="1200" b="1" spc="16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stipendia</a:t>
            </a:r>
            <a:r>
              <a:rPr sz="1200" b="1" spc="170" dirty="0">
                <a:latin typeface="Calibri"/>
                <a:cs typeface="Calibri"/>
              </a:rPr>
              <a:t> </a:t>
            </a:r>
            <a:r>
              <a:rPr sz="1200" b="1" spc="40" dirty="0">
                <a:latin typeface="Calibri"/>
                <a:cs typeface="Calibri"/>
              </a:rPr>
              <a:t>pro</a:t>
            </a:r>
            <a:r>
              <a:rPr sz="1200" b="1" spc="130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doktorandy</a:t>
            </a:r>
            <a:r>
              <a:rPr sz="1200" b="1" spc="1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(7–12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měsíců)</a:t>
            </a:r>
            <a:endParaRPr sz="1200">
              <a:latin typeface="Calibri"/>
              <a:cs typeface="Calibri"/>
            </a:endParaRPr>
          </a:p>
          <a:p>
            <a:pPr marL="226060" indent="-21336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226060" algn="l"/>
              </a:tabLst>
            </a:pPr>
            <a:r>
              <a:rPr sz="1200" b="1" spc="75" dirty="0">
                <a:latin typeface="Calibri"/>
                <a:cs typeface="Calibri"/>
              </a:rPr>
              <a:t>Výzkumná</a:t>
            </a:r>
            <a:r>
              <a:rPr sz="1200" b="1" spc="13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stipendia</a:t>
            </a:r>
            <a:r>
              <a:rPr sz="1200" b="1" spc="1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</a:t>
            </a:r>
            <a:r>
              <a:rPr sz="1200" b="1" spc="14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rámci</a:t>
            </a:r>
            <a:r>
              <a:rPr sz="1200" b="1" spc="125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doktorátu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</a:t>
            </a:r>
            <a:r>
              <a:rPr sz="1200" b="1" spc="13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dvojím</a:t>
            </a:r>
            <a:r>
              <a:rPr sz="1200" b="1" spc="105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vedením/Cotutelle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(max.</a:t>
            </a:r>
            <a:r>
              <a:rPr sz="1200" b="1" spc="1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roky)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buFont typeface="Wingdings"/>
              <a:buChar char=""/>
              <a:tabLst>
                <a:tab pos="183515" algn="l"/>
              </a:tabLst>
            </a:pPr>
            <a:r>
              <a:rPr sz="1050" spc="45" dirty="0">
                <a:latin typeface="Calibri"/>
                <a:cs typeface="Calibri"/>
              </a:rPr>
              <a:t>Výše</a:t>
            </a:r>
            <a:r>
              <a:rPr sz="1050" spc="160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stipendia: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b="1" spc="65" dirty="0">
                <a:latin typeface="Calibri"/>
                <a:cs typeface="Calibri"/>
              </a:rPr>
              <a:t>934</a:t>
            </a:r>
            <a:r>
              <a:rPr sz="1050" b="1" spc="140" dirty="0">
                <a:latin typeface="Calibri"/>
                <a:cs typeface="Calibri"/>
              </a:rPr>
              <a:t> </a:t>
            </a:r>
            <a:r>
              <a:rPr sz="1050" b="1" spc="55" dirty="0">
                <a:latin typeface="Calibri"/>
                <a:cs typeface="Calibri"/>
              </a:rPr>
              <a:t>EUR</a:t>
            </a:r>
            <a:r>
              <a:rPr sz="1050" spc="55" dirty="0">
                <a:latin typeface="Calibri"/>
                <a:cs typeface="Calibri"/>
              </a:rPr>
              <a:t>,</a:t>
            </a:r>
            <a:r>
              <a:rPr sz="1050" spc="160" dirty="0">
                <a:latin typeface="Calibri"/>
                <a:cs typeface="Calibri"/>
              </a:rPr>
              <a:t> </a:t>
            </a:r>
            <a:r>
              <a:rPr sz="1050" spc="10" dirty="0">
                <a:latin typeface="Calibri"/>
                <a:cs typeface="Calibri"/>
              </a:rPr>
              <a:t>resp.</a:t>
            </a:r>
            <a:r>
              <a:rPr sz="1050" spc="90" dirty="0">
                <a:latin typeface="Calibri"/>
                <a:cs typeface="Calibri"/>
              </a:rPr>
              <a:t> </a:t>
            </a:r>
            <a:r>
              <a:rPr sz="1050" b="1" spc="50" dirty="0">
                <a:latin typeface="Calibri"/>
                <a:cs typeface="Calibri"/>
              </a:rPr>
              <a:t>1200</a:t>
            </a:r>
            <a:r>
              <a:rPr sz="1050" b="1" spc="165" dirty="0">
                <a:latin typeface="Calibri"/>
                <a:cs typeface="Calibri"/>
              </a:rPr>
              <a:t> </a:t>
            </a:r>
            <a:r>
              <a:rPr sz="1050" b="1" spc="60" dirty="0">
                <a:latin typeface="Calibri"/>
                <a:cs typeface="Calibri"/>
              </a:rPr>
              <a:t>EUR</a:t>
            </a:r>
            <a:endParaRPr sz="105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540"/>
              </a:spcBef>
              <a:buFont typeface="Wingdings"/>
              <a:buChar char=""/>
              <a:tabLst>
                <a:tab pos="183515" algn="l"/>
              </a:tabLst>
            </a:pPr>
            <a:r>
              <a:rPr sz="1050" spc="45" dirty="0">
                <a:latin typeface="Calibri"/>
                <a:cs typeface="Calibri"/>
              </a:rPr>
              <a:t>Univerzita/výzkumný</a:t>
            </a:r>
            <a:r>
              <a:rPr sz="1050" spc="210" dirty="0">
                <a:latin typeface="Calibri"/>
                <a:cs typeface="Calibri"/>
              </a:rPr>
              <a:t> </a:t>
            </a:r>
            <a:r>
              <a:rPr sz="1050" spc="35" dirty="0">
                <a:latin typeface="Calibri"/>
                <a:cs typeface="Calibri"/>
              </a:rPr>
              <a:t>ústav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dle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spc="30" dirty="0">
                <a:latin typeface="Calibri"/>
                <a:cs typeface="Calibri"/>
              </a:rPr>
              <a:t>výběru</a:t>
            </a:r>
            <a:endParaRPr sz="105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540"/>
              </a:spcBef>
              <a:buFont typeface="Wingdings"/>
              <a:buChar char=""/>
              <a:tabLst>
                <a:tab pos="183515" algn="l"/>
              </a:tabLst>
            </a:pPr>
            <a:r>
              <a:rPr sz="1050" spc="45" dirty="0">
                <a:latin typeface="Calibri"/>
                <a:cs typeface="Calibri"/>
              </a:rPr>
              <a:t>Žádost</a:t>
            </a:r>
            <a:r>
              <a:rPr sz="1050" spc="195" dirty="0">
                <a:latin typeface="Calibri"/>
                <a:cs typeface="Calibri"/>
              </a:rPr>
              <a:t> </a:t>
            </a:r>
            <a:r>
              <a:rPr sz="1050" spc="25" dirty="0">
                <a:latin typeface="Calibri"/>
                <a:cs typeface="Calibri"/>
              </a:rPr>
              <a:t>se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spc="35" dirty="0">
                <a:latin typeface="Calibri"/>
                <a:cs typeface="Calibri"/>
              </a:rPr>
              <a:t>podává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spc="25" dirty="0">
                <a:latin typeface="Calibri"/>
                <a:cs typeface="Calibri"/>
              </a:rPr>
              <a:t>přes</a:t>
            </a:r>
            <a:r>
              <a:rPr sz="1050" spc="145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portál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DAAD</a:t>
            </a:r>
            <a:endParaRPr sz="105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540"/>
              </a:spcBef>
              <a:buFont typeface="Wingdings"/>
              <a:buChar char=""/>
              <a:tabLst>
                <a:tab pos="183515" algn="l"/>
              </a:tabLst>
            </a:pPr>
            <a:r>
              <a:rPr sz="1050" spc="10" dirty="0">
                <a:latin typeface="Calibri"/>
                <a:cs typeface="Calibri"/>
              </a:rPr>
              <a:t>Deadline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D4500A"/>
                </a:solidFill>
                <a:latin typeface="Calibri"/>
                <a:cs typeface="Calibri"/>
              </a:rPr>
              <a:t>15.</a:t>
            </a:r>
            <a:r>
              <a:rPr sz="1050" b="1" spc="8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050" b="1" spc="60" dirty="0">
                <a:solidFill>
                  <a:srgbClr val="D4500A"/>
                </a:solidFill>
                <a:latin typeface="Calibri"/>
                <a:cs typeface="Calibri"/>
              </a:rPr>
              <a:t>listopadu</a:t>
            </a:r>
            <a:r>
              <a:rPr sz="1050" b="1" spc="18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050" b="1" spc="45" dirty="0">
                <a:solidFill>
                  <a:srgbClr val="D4500A"/>
                </a:solidFill>
                <a:latin typeface="Calibri"/>
                <a:cs typeface="Calibri"/>
              </a:rPr>
              <a:t>2023</a:t>
            </a:r>
            <a:r>
              <a:rPr sz="1050" spc="45" dirty="0">
                <a:latin typeface="Calibri"/>
                <a:cs typeface="Calibri"/>
              </a:rPr>
              <a:t>,</a:t>
            </a:r>
            <a:endParaRPr sz="1050"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  <a:spcBef>
                <a:spcPts val="145"/>
              </a:spcBef>
            </a:pPr>
            <a:r>
              <a:rPr sz="1050" b="1" spc="65" dirty="0">
                <a:latin typeface="Calibri"/>
                <a:cs typeface="Calibri"/>
              </a:rPr>
              <a:t>krátká</a:t>
            </a:r>
            <a:r>
              <a:rPr sz="1050" b="1" spc="130" dirty="0">
                <a:latin typeface="Calibri"/>
                <a:cs typeface="Calibri"/>
              </a:rPr>
              <a:t> </a:t>
            </a:r>
            <a:r>
              <a:rPr sz="1050" b="1" spc="60" dirty="0">
                <a:latin typeface="Calibri"/>
                <a:cs typeface="Calibri"/>
              </a:rPr>
              <a:t>stipendia</a:t>
            </a:r>
            <a:r>
              <a:rPr sz="1050" b="1" spc="125" dirty="0">
                <a:latin typeface="Calibri"/>
                <a:cs typeface="Calibri"/>
              </a:rPr>
              <a:t> </a:t>
            </a:r>
            <a:r>
              <a:rPr sz="1050" b="1" spc="5" dirty="0">
                <a:latin typeface="Calibri"/>
                <a:cs typeface="Calibri"/>
              </a:rPr>
              <a:t>i</a:t>
            </a:r>
            <a:r>
              <a:rPr sz="1050" b="1" spc="75" dirty="0">
                <a:latin typeface="Calibri"/>
                <a:cs typeface="Calibri"/>
              </a:rPr>
              <a:t> </a:t>
            </a:r>
            <a:r>
              <a:rPr sz="1050" b="1" spc="60" dirty="0">
                <a:solidFill>
                  <a:srgbClr val="D4500A"/>
                </a:solidFill>
                <a:latin typeface="Calibri"/>
                <a:cs typeface="Calibri"/>
              </a:rPr>
              <a:t>30.</a:t>
            </a:r>
            <a:r>
              <a:rPr sz="1050" b="1" spc="8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050" b="1" spc="60" dirty="0">
                <a:solidFill>
                  <a:srgbClr val="D4500A"/>
                </a:solidFill>
                <a:latin typeface="Calibri"/>
                <a:cs typeface="Calibri"/>
              </a:rPr>
              <a:t>dubna</a:t>
            </a:r>
            <a:r>
              <a:rPr sz="1050" b="1" spc="8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D4500A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  <a:p>
            <a:pPr marL="177165">
              <a:lnSpc>
                <a:spcPct val="100000"/>
              </a:lnSpc>
              <a:spcBef>
                <a:spcPts val="845"/>
              </a:spcBef>
            </a:pPr>
            <a:r>
              <a:rPr sz="1050" b="1" spc="45" dirty="0">
                <a:solidFill>
                  <a:srgbClr val="4892CF"/>
                </a:solidFill>
                <a:latin typeface="Calibri"/>
                <a:cs typeface="Calibri"/>
              </a:rPr>
              <a:t>!!!</a:t>
            </a:r>
            <a:r>
              <a:rPr sz="1050" b="1" spc="80" dirty="0">
                <a:solidFill>
                  <a:srgbClr val="4892CF"/>
                </a:solidFill>
                <a:latin typeface="Calibri"/>
                <a:cs typeface="Calibri"/>
              </a:rPr>
              <a:t> </a:t>
            </a:r>
            <a:r>
              <a:rPr sz="1050" b="1" spc="60" dirty="0">
                <a:solidFill>
                  <a:srgbClr val="4892CF"/>
                </a:solidFill>
                <a:latin typeface="Calibri"/>
                <a:cs typeface="Calibri"/>
              </a:rPr>
              <a:t>Stipendia</a:t>
            </a:r>
            <a:r>
              <a:rPr sz="1050" b="1" spc="114" dirty="0">
                <a:solidFill>
                  <a:srgbClr val="4892CF"/>
                </a:solidFill>
                <a:latin typeface="Calibri"/>
                <a:cs typeface="Calibri"/>
              </a:rPr>
              <a:t> </a:t>
            </a:r>
            <a:r>
              <a:rPr sz="1050" b="1" spc="55" dirty="0">
                <a:solidFill>
                  <a:srgbClr val="4892CF"/>
                </a:solidFill>
                <a:latin typeface="Calibri"/>
                <a:cs typeface="Calibri"/>
              </a:rPr>
              <a:t>Green</a:t>
            </a:r>
            <a:r>
              <a:rPr sz="1050" b="1" spc="100" dirty="0">
                <a:solidFill>
                  <a:srgbClr val="4892CF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4892CF"/>
                </a:solidFill>
                <a:latin typeface="Calibri"/>
                <a:cs typeface="Calibri"/>
              </a:rPr>
              <a:t>Hydrogen</a:t>
            </a:r>
            <a:r>
              <a:rPr sz="1050" b="1" spc="150" dirty="0">
                <a:solidFill>
                  <a:srgbClr val="4892CF"/>
                </a:solidFill>
                <a:latin typeface="Calibri"/>
                <a:cs typeface="Calibri"/>
              </a:rPr>
              <a:t> </a:t>
            </a:r>
            <a:r>
              <a:rPr sz="1050" b="1" spc="70" dirty="0">
                <a:solidFill>
                  <a:srgbClr val="4892CF"/>
                </a:solidFill>
                <a:latin typeface="Calibri"/>
                <a:cs typeface="Calibri"/>
              </a:rPr>
              <a:t>(GH2)</a:t>
            </a:r>
            <a:endParaRPr sz="1050">
              <a:latin typeface="Calibri"/>
              <a:cs typeface="Calibri"/>
            </a:endParaRPr>
          </a:p>
          <a:p>
            <a:pPr marL="177165">
              <a:lnSpc>
                <a:spcPct val="100000"/>
              </a:lnSpc>
              <a:spcBef>
                <a:spcPts val="130"/>
              </a:spcBef>
            </a:pPr>
            <a:r>
              <a:rPr sz="1050" spc="5" dirty="0">
                <a:latin typeface="Calibri"/>
                <a:cs typeface="Calibri"/>
              </a:rPr>
              <a:t>deadline</a:t>
            </a:r>
            <a:r>
              <a:rPr sz="1050" spc="130" dirty="0">
                <a:latin typeface="Calibri"/>
                <a:cs typeface="Calibri"/>
              </a:rPr>
              <a:t> </a:t>
            </a:r>
            <a:r>
              <a:rPr sz="1050" b="1" spc="65" dirty="0">
                <a:solidFill>
                  <a:srgbClr val="D4500A"/>
                </a:solidFill>
                <a:latin typeface="Calibri"/>
                <a:cs typeface="Calibri"/>
              </a:rPr>
              <a:t>kdykoli</a:t>
            </a:r>
            <a:r>
              <a:rPr sz="1050" b="1" spc="19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050" b="1" spc="60" dirty="0">
                <a:solidFill>
                  <a:srgbClr val="D4500A"/>
                </a:solidFill>
                <a:latin typeface="Calibri"/>
                <a:cs typeface="Calibri"/>
              </a:rPr>
              <a:t>během</a:t>
            </a:r>
            <a:r>
              <a:rPr sz="1050" b="1" spc="17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050" b="1" spc="60" dirty="0">
                <a:solidFill>
                  <a:srgbClr val="D4500A"/>
                </a:solidFill>
                <a:latin typeface="Calibri"/>
                <a:cs typeface="Calibri"/>
              </a:rPr>
              <a:t>roku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855" y="2075688"/>
            <a:ext cx="1740407" cy="4693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6272" y="2012950"/>
            <a:ext cx="4176395" cy="697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0" spc="135" dirty="0">
                <a:solidFill>
                  <a:srgbClr val="006EC0"/>
                </a:solidFill>
                <a:latin typeface="Calibri"/>
                <a:cs typeface="Calibri"/>
              </a:rPr>
              <a:t>STIPENDIJNÍ</a:t>
            </a:r>
            <a:r>
              <a:rPr sz="2150" b="0" spc="18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150" b="0" spc="200" dirty="0">
                <a:solidFill>
                  <a:srgbClr val="006EC0"/>
                </a:solidFill>
                <a:latin typeface="Calibri"/>
                <a:cs typeface="Calibri"/>
              </a:rPr>
              <a:t>NABÍDKY</a:t>
            </a:r>
            <a:r>
              <a:rPr sz="2150" b="0" spc="21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150" b="0" spc="180" dirty="0">
                <a:solidFill>
                  <a:srgbClr val="006EC0"/>
                </a:solidFill>
                <a:latin typeface="Calibri"/>
                <a:cs typeface="Calibri"/>
              </a:rPr>
              <a:t>DAAD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0" spc="170" dirty="0">
                <a:solidFill>
                  <a:srgbClr val="3DBDB6"/>
                </a:solidFill>
                <a:latin typeface="Calibri"/>
                <a:cs typeface="Calibri"/>
              </a:rPr>
              <a:t>Výzkumné</a:t>
            </a:r>
            <a:r>
              <a:rPr sz="2150" b="0" spc="19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0" spc="140" dirty="0">
                <a:solidFill>
                  <a:srgbClr val="3DBDB6"/>
                </a:solidFill>
                <a:latin typeface="Calibri"/>
                <a:cs typeface="Calibri"/>
              </a:rPr>
              <a:t>pobyty</a:t>
            </a:r>
            <a:r>
              <a:rPr sz="2150" b="0" spc="17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0" spc="100" dirty="0">
                <a:solidFill>
                  <a:srgbClr val="3DBDB6"/>
                </a:solidFill>
                <a:latin typeface="Calibri"/>
                <a:cs typeface="Calibri"/>
              </a:rPr>
              <a:t>pro</a:t>
            </a:r>
            <a:r>
              <a:rPr sz="2150" b="0" spc="14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0" spc="165" dirty="0">
                <a:solidFill>
                  <a:srgbClr val="3DBDB6"/>
                </a:solidFill>
                <a:latin typeface="Calibri"/>
                <a:cs typeface="Calibri"/>
              </a:rPr>
              <a:t>VŠ</a:t>
            </a:r>
            <a:r>
              <a:rPr sz="2150" b="0" spc="32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0" spc="100" dirty="0">
                <a:solidFill>
                  <a:srgbClr val="3DBDB6"/>
                </a:solidFill>
                <a:latin typeface="Calibri"/>
                <a:cs typeface="Calibri"/>
              </a:rPr>
              <a:t>učitele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272" y="2708275"/>
            <a:ext cx="960755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spc="10" dirty="0">
                <a:solidFill>
                  <a:srgbClr val="3DBDB6"/>
                </a:solidFill>
                <a:latin typeface="Calibri"/>
                <a:cs typeface="Calibri"/>
              </a:rPr>
              <a:t>a</a:t>
            </a:r>
            <a:r>
              <a:rPr sz="2150" spc="3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spc="110" dirty="0">
                <a:solidFill>
                  <a:srgbClr val="3DBDB6"/>
                </a:solidFill>
                <a:latin typeface="Calibri"/>
                <a:cs typeface="Calibri"/>
              </a:rPr>
              <a:t>vědce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6215" y="3954780"/>
            <a:ext cx="2702051" cy="18013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6272" y="3370580"/>
            <a:ext cx="5605780" cy="227393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86385" algn="l"/>
                <a:tab pos="287020" algn="l"/>
              </a:tabLst>
            </a:pPr>
            <a:r>
              <a:rPr sz="1300" b="1" spc="95" dirty="0">
                <a:latin typeface="Calibri"/>
                <a:cs typeface="Calibri"/>
              </a:rPr>
              <a:t>Výzkumné</a:t>
            </a:r>
            <a:r>
              <a:rPr sz="1300" b="1" spc="160" dirty="0">
                <a:latin typeface="Calibri"/>
                <a:cs typeface="Calibri"/>
              </a:rPr>
              <a:t> </a:t>
            </a:r>
            <a:r>
              <a:rPr sz="1300" b="1" spc="85" dirty="0">
                <a:latin typeface="Calibri"/>
                <a:cs typeface="Calibri"/>
              </a:rPr>
              <a:t>pobyty</a:t>
            </a:r>
            <a:r>
              <a:rPr sz="1300" b="1" spc="170" dirty="0">
                <a:latin typeface="Calibri"/>
                <a:cs typeface="Calibri"/>
              </a:rPr>
              <a:t> </a:t>
            </a:r>
            <a:r>
              <a:rPr sz="1300" b="1" spc="55" dirty="0">
                <a:latin typeface="Calibri"/>
                <a:cs typeface="Calibri"/>
              </a:rPr>
              <a:t>pro</a:t>
            </a:r>
            <a:r>
              <a:rPr sz="1300" b="1" spc="135" dirty="0">
                <a:latin typeface="Calibri"/>
                <a:cs typeface="Calibri"/>
              </a:rPr>
              <a:t> </a:t>
            </a:r>
            <a:r>
              <a:rPr sz="1300" b="1" spc="90" dirty="0">
                <a:latin typeface="Calibri"/>
                <a:cs typeface="Calibri"/>
              </a:rPr>
              <a:t>VŠ</a:t>
            </a:r>
            <a:r>
              <a:rPr sz="1300" b="1" spc="235" dirty="0">
                <a:latin typeface="Calibri"/>
                <a:cs typeface="Calibri"/>
              </a:rPr>
              <a:t> </a:t>
            </a:r>
            <a:r>
              <a:rPr sz="1300" b="1" spc="50" dirty="0">
                <a:latin typeface="Calibri"/>
                <a:cs typeface="Calibri"/>
              </a:rPr>
              <a:t>učitele</a:t>
            </a:r>
            <a:r>
              <a:rPr sz="1300" b="1" spc="125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a</a:t>
            </a:r>
            <a:r>
              <a:rPr sz="1300" b="1" spc="85" dirty="0">
                <a:latin typeface="Calibri"/>
                <a:cs typeface="Calibri"/>
              </a:rPr>
              <a:t> </a:t>
            </a:r>
            <a:r>
              <a:rPr sz="1300" b="1" spc="65" dirty="0">
                <a:latin typeface="Calibri"/>
                <a:cs typeface="Calibri"/>
              </a:rPr>
              <a:t>vědce</a:t>
            </a:r>
            <a:r>
              <a:rPr sz="1300" b="1" spc="120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(1–3</a:t>
            </a:r>
            <a:r>
              <a:rPr sz="1300" b="1" spc="45" dirty="0">
                <a:latin typeface="Calibri"/>
                <a:cs typeface="Calibri"/>
              </a:rPr>
              <a:t> </a:t>
            </a:r>
            <a:r>
              <a:rPr sz="1300" b="1" spc="65" dirty="0">
                <a:latin typeface="Calibri"/>
                <a:cs typeface="Calibri"/>
              </a:rPr>
              <a:t>měsíce)</a:t>
            </a:r>
            <a:endParaRPr sz="13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286385" algn="l"/>
                <a:tab pos="287020" algn="l"/>
              </a:tabLst>
            </a:pPr>
            <a:r>
              <a:rPr sz="1300" b="1" spc="80" dirty="0">
                <a:latin typeface="Calibri"/>
                <a:cs typeface="Calibri"/>
              </a:rPr>
              <a:t>Pobyty</a:t>
            </a:r>
            <a:r>
              <a:rPr sz="1300" b="1" spc="185" dirty="0">
                <a:latin typeface="Calibri"/>
                <a:cs typeface="Calibri"/>
              </a:rPr>
              <a:t> </a:t>
            </a:r>
            <a:r>
              <a:rPr sz="1300" b="1" spc="55" dirty="0">
                <a:latin typeface="Calibri"/>
                <a:cs typeface="Calibri"/>
              </a:rPr>
              <a:t>pro</a:t>
            </a:r>
            <a:r>
              <a:rPr sz="1300" b="1" spc="130" dirty="0">
                <a:latin typeface="Calibri"/>
                <a:cs typeface="Calibri"/>
              </a:rPr>
              <a:t> </a:t>
            </a:r>
            <a:r>
              <a:rPr sz="1300" b="1" spc="90" dirty="0">
                <a:latin typeface="Calibri"/>
                <a:cs typeface="Calibri"/>
              </a:rPr>
              <a:t>VŠ</a:t>
            </a:r>
            <a:r>
              <a:rPr sz="1300" b="1" spc="254" dirty="0">
                <a:latin typeface="Calibri"/>
                <a:cs typeface="Calibri"/>
              </a:rPr>
              <a:t> </a:t>
            </a:r>
            <a:r>
              <a:rPr sz="1300" b="1" spc="50" dirty="0">
                <a:latin typeface="Calibri"/>
                <a:cs typeface="Calibri"/>
              </a:rPr>
              <a:t>učitele</a:t>
            </a:r>
            <a:r>
              <a:rPr sz="1300" b="1" spc="120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v</a:t>
            </a:r>
            <a:r>
              <a:rPr sz="1300" b="1" spc="170" dirty="0">
                <a:latin typeface="Calibri"/>
                <a:cs typeface="Calibri"/>
              </a:rPr>
              <a:t> </a:t>
            </a:r>
            <a:r>
              <a:rPr sz="1300" b="1" spc="65" dirty="0">
                <a:latin typeface="Calibri"/>
                <a:cs typeface="Calibri"/>
              </a:rPr>
              <a:t>oblastech</a:t>
            </a:r>
            <a:r>
              <a:rPr sz="1300" b="1" spc="175" dirty="0">
                <a:latin typeface="Calibri"/>
                <a:cs typeface="Calibri"/>
              </a:rPr>
              <a:t> </a:t>
            </a:r>
            <a:r>
              <a:rPr sz="1300" b="1" spc="60" dirty="0">
                <a:latin typeface="Calibri"/>
                <a:cs typeface="Calibri"/>
              </a:rPr>
              <a:t>umění</a:t>
            </a:r>
            <a:r>
              <a:rPr sz="1300" b="1" spc="160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a</a:t>
            </a:r>
            <a:r>
              <a:rPr sz="1300" b="1" spc="95" dirty="0">
                <a:latin typeface="Calibri"/>
                <a:cs typeface="Calibri"/>
              </a:rPr>
              <a:t> </a:t>
            </a:r>
            <a:r>
              <a:rPr sz="1300" b="1" spc="70" dirty="0">
                <a:latin typeface="Calibri"/>
                <a:cs typeface="Calibri"/>
              </a:rPr>
              <a:t>architektura</a:t>
            </a:r>
            <a:r>
              <a:rPr sz="1300" b="1" spc="150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(1–3</a:t>
            </a:r>
            <a:r>
              <a:rPr sz="1300" b="1" spc="50" dirty="0">
                <a:latin typeface="Calibri"/>
                <a:cs typeface="Calibri"/>
              </a:rPr>
              <a:t> </a:t>
            </a:r>
            <a:r>
              <a:rPr sz="1300" b="1" spc="65" dirty="0">
                <a:latin typeface="Calibri"/>
                <a:cs typeface="Calibri"/>
              </a:rPr>
              <a:t>měsíce)</a:t>
            </a:r>
            <a:endParaRPr sz="13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86385" algn="l"/>
                <a:tab pos="287020" algn="l"/>
              </a:tabLst>
            </a:pPr>
            <a:r>
              <a:rPr sz="1300" b="1" spc="50" dirty="0">
                <a:latin typeface="Calibri"/>
                <a:cs typeface="Calibri"/>
              </a:rPr>
              <a:t>Bilaterální</a:t>
            </a:r>
            <a:r>
              <a:rPr sz="1300" b="1" spc="145" dirty="0">
                <a:latin typeface="Calibri"/>
                <a:cs typeface="Calibri"/>
              </a:rPr>
              <a:t> </a:t>
            </a:r>
            <a:r>
              <a:rPr sz="1300" b="1" spc="75" dirty="0">
                <a:latin typeface="Calibri"/>
                <a:cs typeface="Calibri"/>
              </a:rPr>
              <a:t>výměna</a:t>
            </a:r>
            <a:r>
              <a:rPr sz="1300" b="1" spc="165" dirty="0">
                <a:latin typeface="Calibri"/>
                <a:cs typeface="Calibri"/>
              </a:rPr>
              <a:t> </a:t>
            </a:r>
            <a:r>
              <a:rPr sz="1300" b="1" spc="75" dirty="0">
                <a:latin typeface="Calibri"/>
                <a:cs typeface="Calibri"/>
              </a:rPr>
              <a:t>vědců</a:t>
            </a:r>
            <a:r>
              <a:rPr sz="1300" b="1" spc="140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(1–3</a:t>
            </a:r>
            <a:r>
              <a:rPr sz="1300" b="1" spc="60" dirty="0">
                <a:latin typeface="Calibri"/>
                <a:cs typeface="Calibri"/>
              </a:rPr>
              <a:t> </a:t>
            </a:r>
            <a:r>
              <a:rPr sz="1300" b="1" spc="65" dirty="0">
                <a:latin typeface="Calibri"/>
                <a:cs typeface="Calibri"/>
              </a:rPr>
              <a:t>měsíce)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300" spc="40" dirty="0">
                <a:latin typeface="Calibri"/>
                <a:cs typeface="Calibri"/>
              </a:rPr>
              <a:t>Výše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stipendia: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b="1" spc="110" dirty="0">
                <a:latin typeface="Calibri"/>
                <a:cs typeface="Calibri"/>
              </a:rPr>
              <a:t>2000</a:t>
            </a:r>
            <a:r>
              <a:rPr sz="1300" b="1" spc="245" dirty="0">
                <a:latin typeface="Calibri"/>
                <a:cs typeface="Calibri"/>
              </a:rPr>
              <a:t> </a:t>
            </a:r>
            <a:r>
              <a:rPr sz="1300" b="1" spc="60" dirty="0">
                <a:latin typeface="Calibri"/>
                <a:cs typeface="Calibri"/>
              </a:rPr>
              <a:t>EUR</a:t>
            </a:r>
            <a:r>
              <a:rPr sz="1300" spc="60" dirty="0">
                <a:latin typeface="Calibri"/>
                <a:cs typeface="Calibri"/>
              </a:rPr>
              <a:t>,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resp.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b="1" spc="45" dirty="0">
                <a:latin typeface="Calibri"/>
                <a:cs typeface="Calibri"/>
              </a:rPr>
              <a:t>2150</a:t>
            </a:r>
            <a:r>
              <a:rPr sz="1300" b="1" spc="145" dirty="0">
                <a:latin typeface="Calibri"/>
                <a:cs typeface="Calibri"/>
              </a:rPr>
              <a:t> </a:t>
            </a:r>
            <a:r>
              <a:rPr sz="1300" b="1" spc="70" dirty="0">
                <a:latin typeface="Calibri"/>
                <a:cs typeface="Calibri"/>
              </a:rPr>
              <a:t>EUR</a:t>
            </a:r>
            <a:endParaRPr sz="13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185420" algn="l"/>
              </a:tabLst>
            </a:pPr>
            <a:r>
              <a:rPr sz="1300" spc="45" dirty="0">
                <a:latin typeface="Calibri"/>
                <a:cs typeface="Calibri"/>
              </a:rPr>
              <a:t>Univerzita/výzkumný</a:t>
            </a:r>
            <a:r>
              <a:rPr sz="1300" spc="229" dirty="0">
                <a:latin typeface="Calibri"/>
                <a:cs typeface="Calibri"/>
              </a:rPr>
              <a:t> </a:t>
            </a:r>
            <a:r>
              <a:rPr sz="1300" spc="35" dirty="0">
                <a:latin typeface="Calibri"/>
                <a:cs typeface="Calibri"/>
              </a:rPr>
              <a:t>ústav</a:t>
            </a:r>
            <a:r>
              <a:rPr sz="1300" spc="15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dle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40" dirty="0">
                <a:latin typeface="Calibri"/>
                <a:cs typeface="Calibri"/>
              </a:rPr>
              <a:t>výběru</a:t>
            </a:r>
            <a:endParaRPr sz="13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25"/>
              </a:spcBef>
              <a:buFont typeface="Wingdings"/>
              <a:buChar char=""/>
              <a:tabLst>
                <a:tab pos="185420" algn="l"/>
              </a:tabLst>
            </a:pPr>
            <a:r>
              <a:rPr sz="1300" spc="50" dirty="0">
                <a:latin typeface="Calibri"/>
                <a:cs typeface="Calibri"/>
              </a:rPr>
              <a:t>Žádost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spc="25" dirty="0">
                <a:latin typeface="Calibri"/>
                <a:cs typeface="Calibri"/>
              </a:rPr>
              <a:t>se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spc="30" dirty="0">
                <a:latin typeface="Calibri"/>
                <a:cs typeface="Calibri"/>
              </a:rPr>
              <a:t>podává</a:t>
            </a:r>
            <a:r>
              <a:rPr sz="1300" spc="165" dirty="0">
                <a:latin typeface="Calibri"/>
                <a:cs typeface="Calibri"/>
              </a:rPr>
              <a:t> </a:t>
            </a:r>
            <a:r>
              <a:rPr sz="1300" spc="30" dirty="0">
                <a:latin typeface="Calibri"/>
                <a:cs typeface="Calibri"/>
              </a:rPr>
              <a:t>přes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spc="30" dirty="0">
                <a:latin typeface="Calibri"/>
                <a:cs typeface="Calibri"/>
              </a:rPr>
              <a:t>portál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85" dirty="0">
                <a:latin typeface="Calibri"/>
                <a:cs typeface="Calibri"/>
              </a:rPr>
              <a:t>DAAD</a:t>
            </a:r>
            <a:endParaRPr sz="13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185420" algn="l"/>
              </a:tabLst>
            </a:pPr>
            <a:r>
              <a:rPr sz="1300" spc="5" dirty="0">
                <a:latin typeface="Calibri"/>
                <a:cs typeface="Calibri"/>
              </a:rPr>
              <a:t>Deadline:</a:t>
            </a:r>
            <a:r>
              <a:rPr sz="1300" spc="150" dirty="0">
                <a:latin typeface="Calibri"/>
                <a:cs typeface="Calibri"/>
              </a:rPr>
              <a:t> </a:t>
            </a:r>
            <a:r>
              <a:rPr sz="1450" b="1" spc="-5" dirty="0">
                <a:solidFill>
                  <a:srgbClr val="D4500A"/>
                </a:solidFill>
                <a:latin typeface="Calibri"/>
                <a:cs typeface="Calibri"/>
              </a:rPr>
              <a:t>15.</a:t>
            </a:r>
            <a:r>
              <a:rPr sz="1450" b="1" spc="7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450" b="1" spc="60" dirty="0">
                <a:solidFill>
                  <a:srgbClr val="D4500A"/>
                </a:solidFill>
                <a:latin typeface="Calibri"/>
                <a:cs typeface="Calibri"/>
              </a:rPr>
              <a:t>listopadu</a:t>
            </a:r>
            <a:r>
              <a:rPr sz="1450" b="1" spc="15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450" b="1" spc="65" dirty="0">
                <a:solidFill>
                  <a:srgbClr val="D4500A"/>
                </a:solidFill>
                <a:latin typeface="Calibri"/>
                <a:cs typeface="Calibri"/>
              </a:rPr>
              <a:t>2023</a:t>
            </a:r>
            <a:r>
              <a:rPr sz="1450" b="1" spc="18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&amp;</a:t>
            </a:r>
            <a:endParaRPr sz="1450">
              <a:latin typeface="Calibri"/>
              <a:cs typeface="Calibri"/>
            </a:endParaRPr>
          </a:p>
          <a:p>
            <a:pPr marL="906780">
              <a:lnSpc>
                <a:spcPct val="100000"/>
              </a:lnSpc>
              <a:spcBef>
                <a:spcPts val="95"/>
              </a:spcBef>
            </a:pPr>
            <a:r>
              <a:rPr sz="1450" b="1" spc="50" dirty="0">
                <a:solidFill>
                  <a:srgbClr val="D4500A"/>
                </a:solidFill>
                <a:latin typeface="Calibri"/>
                <a:cs typeface="Calibri"/>
              </a:rPr>
              <a:t>30.</a:t>
            </a:r>
            <a:r>
              <a:rPr sz="1450" b="1" spc="10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450" b="1" spc="50" dirty="0">
                <a:solidFill>
                  <a:srgbClr val="D4500A"/>
                </a:solidFill>
                <a:latin typeface="Calibri"/>
                <a:cs typeface="Calibri"/>
              </a:rPr>
              <a:t>dubna</a:t>
            </a:r>
            <a:r>
              <a:rPr sz="1450" b="1" spc="14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450" b="1" spc="85" dirty="0">
                <a:solidFill>
                  <a:srgbClr val="D4500A"/>
                </a:solidFill>
                <a:latin typeface="Calibri"/>
                <a:cs typeface="Calibri"/>
              </a:rPr>
              <a:t>2024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855" y="2075688"/>
            <a:ext cx="1740407" cy="4693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598" y="2001393"/>
            <a:ext cx="3667760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0" spc="135" dirty="0">
                <a:solidFill>
                  <a:srgbClr val="006EC0"/>
                </a:solidFill>
                <a:latin typeface="Calibri"/>
                <a:cs typeface="Calibri"/>
              </a:rPr>
              <a:t>STIPENDIJNÍ</a:t>
            </a:r>
            <a:r>
              <a:rPr sz="2150" b="0" spc="17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150" b="0" spc="200" dirty="0">
                <a:solidFill>
                  <a:srgbClr val="006EC0"/>
                </a:solidFill>
                <a:latin typeface="Calibri"/>
                <a:cs typeface="Calibri"/>
              </a:rPr>
              <a:t>NABÍDKY</a:t>
            </a:r>
            <a:r>
              <a:rPr sz="2150" b="0" spc="21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150" b="0" spc="180" dirty="0">
                <a:solidFill>
                  <a:srgbClr val="006EC0"/>
                </a:solidFill>
                <a:latin typeface="Calibri"/>
                <a:cs typeface="Calibri"/>
              </a:rPr>
              <a:t>DAAD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3415" y="2970276"/>
            <a:ext cx="2244851" cy="14447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4994" y="2902661"/>
            <a:ext cx="6079490" cy="27546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spc="85" dirty="0">
                <a:solidFill>
                  <a:srgbClr val="3DBDB6"/>
                </a:solidFill>
                <a:latin typeface="Calibri"/>
                <a:cs typeface="Calibri"/>
              </a:rPr>
              <a:t>Nová</a:t>
            </a:r>
            <a:r>
              <a:rPr sz="1650" b="1" spc="13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85" dirty="0">
                <a:solidFill>
                  <a:srgbClr val="3DBDB6"/>
                </a:solidFill>
                <a:latin typeface="Calibri"/>
                <a:cs typeface="Calibri"/>
              </a:rPr>
              <a:t>pozvání</a:t>
            </a:r>
            <a:r>
              <a:rPr sz="1650" b="1" spc="204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75" dirty="0">
                <a:solidFill>
                  <a:srgbClr val="3DBDB6"/>
                </a:solidFill>
                <a:latin typeface="Calibri"/>
                <a:cs typeface="Calibri"/>
              </a:rPr>
              <a:t>pro</a:t>
            </a:r>
            <a:r>
              <a:rPr sz="1650" b="1" spc="13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80" dirty="0">
                <a:solidFill>
                  <a:srgbClr val="3DBDB6"/>
                </a:solidFill>
                <a:latin typeface="Calibri"/>
                <a:cs typeface="Calibri"/>
              </a:rPr>
              <a:t>bývalé</a:t>
            </a:r>
            <a:r>
              <a:rPr sz="1650" b="1" spc="16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90" dirty="0">
                <a:solidFill>
                  <a:srgbClr val="3DBDB6"/>
                </a:solidFill>
                <a:latin typeface="Calibri"/>
                <a:cs typeface="Calibri"/>
              </a:rPr>
              <a:t>stipendisty</a:t>
            </a:r>
            <a:endParaRPr sz="16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944"/>
              </a:spcBef>
              <a:buFont typeface="Wingdings"/>
              <a:buChar char=""/>
              <a:tabLst>
                <a:tab pos="185420" algn="l"/>
              </a:tabLst>
            </a:pPr>
            <a:r>
              <a:rPr sz="1200" spc="40" dirty="0">
                <a:latin typeface="Calibri"/>
                <a:cs typeface="Calibri"/>
              </a:rPr>
              <a:t>Výše</a:t>
            </a:r>
            <a:r>
              <a:rPr sz="1200" spc="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stipendia: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2000</a:t>
            </a:r>
            <a:r>
              <a:rPr sz="1200" b="1" spc="204" dirty="0">
                <a:latin typeface="Calibri"/>
                <a:cs typeface="Calibri"/>
              </a:rPr>
              <a:t> </a:t>
            </a:r>
            <a:r>
              <a:rPr sz="1200" b="1" spc="40" dirty="0">
                <a:latin typeface="Calibri"/>
                <a:cs typeface="Calibri"/>
              </a:rPr>
              <a:t>EUR</a:t>
            </a:r>
            <a:r>
              <a:rPr sz="1200" spc="40" dirty="0">
                <a:latin typeface="Calibri"/>
                <a:cs typeface="Calibri"/>
              </a:rPr>
              <a:t>,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resp.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b="1" spc="35" dirty="0">
                <a:latin typeface="Calibri"/>
                <a:cs typeface="Calibri"/>
              </a:rPr>
              <a:t>2150</a:t>
            </a:r>
            <a:r>
              <a:rPr sz="1200" b="1" spc="114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EUR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15"/>
              </a:spcBef>
              <a:buFont typeface="Wingdings"/>
              <a:buChar char=""/>
              <a:tabLst>
                <a:tab pos="185420" algn="l"/>
              </a:tabLst>
            </a:pPr>
            <a:r>
              <a:rPr sz="1200" spc="40" dirty="0">
                <a:latin typeface="Calibri"/>
                <a:cs typeface="Calibri"/>
              </a:rPr>
              <a:t>Působiště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Německu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dle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vlastního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výběru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185420" algn="l"/>
              </a:tabLst>
            </a:pPr>
            <a:r>
              <a:rPr sz="1200" spc="45" dirty="0">
                <a:latin typeface="Calibri"/>
                <a:cs typeface="Calibri"/>
              </a:rPr>
              <a:t>Žádost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se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podává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přes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portál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DAAD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Deadline: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15.</a:t>
            </a:r>
            <a:r>
              <a:rPr sz="1200" b="1" spc="3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D4500A"/>
                </a:solidFill>
                <a:latin typeface="Calibri"/>
                <a:cs typeface="Calibri"/>
              </a:rPr>
              <a:t>listopadu</a:t>
            </a:r>
            <a:r>
              <a:rPr sz="1200" b="1" spc="9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D4500A"/>
                </a:solidFill>
                <a:latin typeface="Calibri"/>
                <a:cs typeface="Calibri"/>
              </a:rPr>
              <a:t>2023</a:t>
            </a:r>
            <a:r>
              <a:rPr sz="1200" b="1" spc="10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i</a:t>
            </a:r>
            <a:r>
              <a:rPr sz="1200" b="1" spc="10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4500A"/>
                </a:solidFill>
                <a:latin typeface="Calibri"/>
                <a:cs typeface="Calibri"/>
              </a:rPr>
              <a:t>30.</a:t>
            </a:r>
            <a:r>
              <a:rPr sz="1200" b="1" spc="12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D4500A"/>
                </a:solidFill>
                <a:latin typeface="Calibri"/>
                <a:cs typeface="Calibri"/>
              </a:rPr>
              <a:t>dubna</a:t>
            </a:r>
            <a:r>
              <a:rPr sz="1200" b="1" spc="14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D4500A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50" b="1" spc="110" dirty="0">
                <a:solidFill>
                  <a:srgbClr val="3DBDB6"/>
                </a:solidFill>
                <a:latin typeface="Calibri"/>
                <a:cs typeface="Calibri"/>
              </a:rPr>
              <a:t>S</a:t>
            </a:r>
            <a:r>
              <a:rPr sz="1650" b="1" spc="120" dirty="0">
                <a:solidFill>
                  <a:srgbClr val="3DBDB6"/>
                </a:solidFill>
                <a:latin typeface="Calibri"/>
                <a:cs typeface="Calibri"/>
              </a:rPr>
              <a:t>t</a:t>
            </a:r>
            <a:r>
              <a:rPr sz="1650" b="1" spc="110" dirty="0">
                <a:solidFill>
                  <a:srgbClr val="3DBDB6"/>
                </a:solidFill>
                <a:latin typeface="Calibri"/>
                <a:cs typeface="Calibri"/>
              </a:rPr>
              <a:t>udij</a:t>
            </a:r>
            <a:r>
              <a:rPr sz="1650" b="1" spc="114" dirty="0">
                <a:solidFill>
                  <a:srgbClr val="3DBDB6"/>
                </a:solidFill>
                <a:latin typeface="Calibri"/>
                <a:cs typeface="Calibri"/>
              </a:rPr>
              <a:t>n</a:t>
            </a:r>
            <a:r>
              <a:rPr sz="1650" b="1" spc="5" dirty="0">
                <a:solidFill>
                  <a:srgbClr val="3DBDB6"/>
                </a:solidFill>
                <a:latin typeface="Calibri"/>
                <a:cs typeface="Calibri"/>
              </a:rPr>
              <a:t>í</a:t>
            </a:r>
            <a:r>
              <a:rPr sz="1650" b="1" spc="16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130" dirty="0">
                <a:solidFill>
                  <a:srgbClr val="3DBDB6"/>
                </a:solidFill>
                <a:latin typeface="Calibri"/>
                <a:cs typeface="Calibri"/>
              </a:rPr>
              <a:t>c</a:t>
            </a:r>
            <a:r>
              <a:rPr sz="1650" b="1" spc="125" dirty="0">
                <a:solidFill>
                  <a:srgbClr val="3DBDB6"/>
                </a:solidFill>
                <a:latin typeface="Calibri"/>
                <a:cs typeface="Calibri"/>
              </a:rPr>
              <a:t>e</a:t>
            </a:r>
            <a:r>
              <a:rPr sz="1650" b="1" spc="105" dirty="0">
                <a:solidFill>
                  <a:srgbClr val="3DBDB6"/>
                </a:solidFill>
                <a:latin typeface="Calibri"/>
                <a:cs typeface="Calibri"/>
              </a:rPr>
              <a:t>s</a:t>
            </a:r>
            <a:r>
              <a:rPr sz="1650" b="1" spc="130" dirty="0">
                <a:solidFill>
                  <a:srgbClr val="3DBDB6"/>
                </a:solidFill>
                <a:latin typeface="Calibri"/>
                <a:cs typeface="Calibri"/>
              </a:rPr>
              <a:t>t</a:t>
            </a:r>
            <a:r>
              <a:rPr sz="1650" b="1" spc="10" dirty="0">
                <a:solidFill>
                  <a:srgbClr val="3DBDB6"/>
                </a:solidFill>
                <a:latin typeface="Calibri"/>
                <a:cs typeface="Calibri"/>
              </a:rPr>
              <a:t>y</a:t>
            </a:r>
            <a:r>
              <a:rPr sz="1650" b="1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-18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114" dirty="0">
                <a:solidFill>
                  <a:srgbClr val="3DBDB6"/>
                </a:solidFill>
                <a:latin typeface="Calibri"/>
                <a:cs typeface="Calibri"/>
              </a:rPr>
              <a:t>p</a:t>
            </a:r>
            <a:r>
              <a:rPr sz="1650" b="1" spc="90" dirty="0">
                <a:solidFill>
                  <a:srgbClr val="3DBDB6"/>
                </a:solidFill>
                <a:latin typeface="Calibri"/>
                <a:cs typeface="Calibri"/>
              </a:rPr>
              <a:t>r</a:t>
            </a:r>
            <a:r>
              <a:rPr sz="1650" b="1" spc="15" dirty="0">
                <a:solidFill>
                  <a:srgbClr val="3DBDB6"/>
                </a:solidFill>
                <a:latin typeface="Calibri"/>
                <a:cs typeface="Calibri"/>
              </a:rPr>
              <a:t>o</a:t>
            </a:r>
            <a:r>
              <a:rPr sz="1650" b="1" spc="14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125" dirty="0">
                <a:solidFill>
                  <a:srgbClr val="3DBDB6"/>
                </a:solidFill>
                <a:latin typeface="Calibri"/>
                <a:cs typeface="Calibri"/>
              </a:rPr>
              <a:t>s</a:t>
            </a:r>
            <a:r>
              <a:rPr sz="1650" b="1" spc="100" dirty="0">
                <a:solidFill>
                  <a:srgbClr val="3DBDB6"/>
                </a:solidFill>
                <a:latin typeface="Calibri"/>
                <a:cs typeface="Calibri"/>
              </a:rPr>
              <a:t>k</a:t>
            </a:r>
            <a:r>
              <a:rPr sz="1650" b="1" spc="130" dirty="0">
                <a:solidFill>
                  <a:srgbClr val="3DBDB6"/>
                </a:solidFill>
                <a:latin typeface="Calibri"/>
                <a:cs typeface="Calibri"/>
              </a:rPr>
              <a:t>up</a:t>
            </a:r>
            <a:r>
              <a:rPr sz="1650" b="1" spc="114" dirty="0">
                <a:solidFill>
                  <a:srgbClr val="3DBDB6"/>
                </a:solidFill>
                <a:latin typeface="Calibri"/>
                <a:cs typeface="Calibri"/>
              </a:rPr>
              <a:t>i</a:t>
            </a:r>
            <a:r>
              <a:rPr sz="1650" b="1" spc="95" dirty="0">
                <a:solidFill>
                  <a:srgbClr val="3DBDB6"/>
                </a:solidFill>
                <a:latin typeface="Calibri"/>
                <a:cs typeface="Calibri"/>
              </a:rPr>
              <a:t>n</a:t>
            </a:r>
            <a:r>
              <a:rPr sz="1650" b="1" spc="10" dirty="0">
                <a:solidFill>
                  <a:srgbClr val="3DBDB6"/>
                </a:solidFill>
                <a:latin typeface="Calibri"/>
                <a:cs typeface="Calibri"/>
              </a:rPr>
              <a:t>y</a:t>
            </a:r>
            <a:r>
              <a:rPr sz="1650" b="1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-16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90" dirty="0">
                <a:solidFill>
                  <a:srgbClr val="3DBDB6"/>
                </a:solidFill>
                <a:latin typeface="Calibri"/>
                <a:cs typeface="Calibri"/>
              </a:rPr>
              <a:t>s</a:t>
            </a:r>
            <a:r>
              <a:rPr sz="1650" b="1" spc="120" dirty="0">
                <a:solidFill>
                  <a:srgbClr val="3DBDB6"/>
                </a:solidFill>
                <a:latin typeface="Calibri"/>
                <a:cs typeface="Calibri"/>
              </a:rPr>
              <a:t>t</a:t>
            </a:r>
            <a:r>
              <a:rPr sz="1650" b="1" spc="114" dirty="0">
                <a:solidFill>
                  <a:srgbClr val="3DBDB6"/>
                </a:solidFill>
                <a:latin typeface="Calibri"/>
                <a:cs typeface="Calibri"/>
              </a:rPr>
              <a:t>ude</a:t>
            </a:r>
            <a:r>
              <a:rPr sz="1650" b="1" spc="105" dirty="0">
                <a:solidFill>
                  <a:srgbClr val="3DBDB6"/>
                </a:solidFill>
                <a:latin typeface="Calibri"/>
                <a:cs typeface="Calibri"/>
              </a:rPr>
              <a:t>n</a:t>
            </a:r>
            <a:r>
              <a:rPr sz="1650" b="1" spc="120" dirty="0">
                <a:solidFill>
                  <a:srgbClr val="3DBDB6"/>
                </a:solidFill>
                <a:latin typeface="Calibri"/>
                <a:cs typeface="Calibri"/>
              </a:rPr>
              <a:t>t</a:t>
            </a:r>
            <a:r>
              <a:rPr sz="1650" b="1" spc="15" dirty="0">
                <a:solidFill>
                  <a:srgbClr val="3DBDB6"/>
                </a:solidFill>
                <a:latin typeface="Calibri"/>
                <a:cs typeface="Calibri"/>
              </a:rPr>
              <a:t>ů</a:t>
            </a:r>
            <a:r>
              <a:rPr sz="1650" b="1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-18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95" dirty="0">
                <a:solidFill>
                  <a:srgbClr val="3DBDB6"/>
                </a:solidFill>
                <a:latin typeface="Calibri"/>
                <a:cs typeface="Calibri"/>
              </a:rPr>
              <a:t>z</a:t>
            </a:r>
            <a:r>
              <a:rPr sz="1650" b="1" spc="10" dirty="0">
                <a:solidFill>
                  <a:srgbClr val="3DBDB6"/>
                </a:solidFill>
                <a:latin typeface="Calibri"/>
                <a:cs typeface="Calibri"/>
              </a:rPr>
              <a:t>a</a:t>
            </a:r>
            <a:r>
              <a:rPr sz="1650" b="1" spc="15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114" dirty="0">
                <a:solidFill>
                  <a:srgbClr val="3DBDB6"/>
                </a:solidFill>
                <a:latin typeface="Calibri"/>
                <a:cs typeface="Calibri"/>
              </a:rPr>
              <a:t>dop</a:t>
            </a:r>
            <a:r>
              <a:rPr sz="1650" b="1" spc="90" dirty="0">
                <a:solidFill>
                  <a:srgbClr val="3DBDB6"/>
                </a:solidFill>
                <a:latin typeface="Calibri"/>
                <a:cs typeface="Calibri"/>
              </a:rPr>
              <a:t>r</a:t>
            </a:r>
            <a:r>
              <a:rPr sz="1650" b="1" spc="114" dirty="0">
                <a:solidFill>
                  <a:srgbClr val="3DBDB6"/>
                </a:solidFill>
                <a:latin typeface="Calibri"/>
                <a:cs typeface="Calibri"/>
              </a:rPr>
              <a:t>o</a:t>
            </a:r>
            <a:r>
              <a:rPr sz="1650" b="1" spc="100" dirty="0">
                <a:solidFill>
                  <a:srgbClr val="3DBDB6"/>
                </a:solidFill>
                <a:latin typeface="Calibri"/>
                <a:cs typeface="Calibri"/>
              </a:rPr>
              <a:t>v</a:t>
            </a:r>
            <a:r>
              <a:rPr sz="1650" b="1" spc="114" dirty="0">
                <a:solidFill>
                  <a:srgbClr val="3DBDB6"/>
                </a:solidFill>
                <a:latin typeface="Calibri"/>
                <a:cs typeface="Calibri"/>
              </a:rPr>
              <a:t>od</a:t>
            </a:r>
            <a:r>
              <a:rPr sz="1650" b="1" spc="15" dirty="0">
                <a:solidFill>
                  <a:srgbClr val="3DBDB6"/>
                </a:solidFill>
                <a:latin typeface="Calibri"/>
                <a:cs typeface="Calibri"/>
              </a:rPr>
              <a:t>u</a:t>
            </a:r>
            <a:r>
              <a:rPr sz="1650" b="1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-18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170" dirty="0">
                <a:solidFill>
                  <a:srgbClr val="3DBDB6"/>
                </a:solidFill>
                <a:latin typeface="Calibri"/>
                <a:cs typeface="Calibri"/>
              </a:rPr>
              <a:t>V</a:t>
            </a:r>
            <a:r>
              <a:rPr sz="1650" b="1" spc="175" dirty="0">
                <a:solidFill>
                  <a:srgbClr val="3DBDB6"/>
                </a:solidFill>
                <a:latin typeface="Calibri"/>
                <a:cs typeface="Calibri"/>
              </a:rPr>
              <a:t>Š</a:t>
            </a:r>
            <a:r>
              <a:rPr sz="1650" b="1" spc="5" dirty="0">
                <a:solidFill>
                  <a:srgbClr val="3DBDB6"/>
                </a:solidFill>
                <a:latin typeface="Calibri"/>
                <a:cs typeface="Calibri"/>
              </a:rPr>
              <a:t>-</a:t>
            </a:r>
            <a:r>
              <a:rPr sz="1650" b="1" spc="-204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95" dirty="0">
                <a:solidFill>
                  <a:srgbClr val="3DBDB6"/>
                </a:solidFill>
                <a:latin typeface="Calibri"/>
                <a:cs typeface="Calibri"/>
              </a:rPr>
              <a:t>uč</a:t>
            </a:r>
            <a:r>
              <a:rPr sz="1650" b="1" spc="80" dirty="0">
                <a:solidFill>
                  <a:srgbClr val="3DBDB6"/>
                </a:solidFill>
                <a:latin typeface="Calibri"/>
                <a:cs typeface="Calibri"/>
              </a:rPr>
              <a:t>i</a:t>
            </a:r>
            <a:r>
              <a:rPr sz="1650" b="1" spc="70" dirty="0">
                <a:solidFill>
                  <a:srgbClr val="3DBDB6"/>
                </a:solidFill>
                <a:latin typeface="Calibri"/>
                <a:cs typeface="Calibri"/>
              </a:rPr>
              <a:t>t</a:t>
            </a:r>
            <a:r>
              <a:rPr sz="1650" b="1" spc="85" dirty="0">
                <a:solidFill>
                  <a:srgbClr val="3DBDB6"/>
                </a:solidFill>
                <a:latin typeface="Calibri"/>
                <a:cs typeface="Calibri"/>
              </a:rPr>
              <a:t>el</a:t>
            </a:r>
            <a:r>
              <a:rPr sz="1650" b="1" spc="15" dirty="0">
                <a:solidFill>
                  <a:srgbClr val="3DBDB6"/>
                </a:solidFill>
                <a:latin typeface="Calibri"/>
                <a:cs typeface="Calibri"/>
              </a:rPr>
              <a:t>e</a:t>
            </a:r>
            <a:endParaRPr sz="165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940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30" dirty="0">
                <a:latin typeface="Calibri"/>
                <a:cs typeface="Calibri"/>
              </a:rPr>
              <a:t>stipendium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je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určeno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na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cesty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návštěvou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nejméně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dvou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německých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VŠ</a:t>
            </a:r>
            <a:r>
              <a:rPr sz="1200" spc="-150" dirty="0"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30" dirty="0">
                <a:latin typeface="Calibri"/>
                <a:cs typeface="Calibri"/>
              </a:rPr>
              <a:t>žádost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podává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45" dirty="0">
                <a:latin typeface="Calibri"/>
                <a:cs typeface="Calibri"/>
              </a:rPr>
              <a:t>vysokoškolský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učitel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české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VŠ</a:t>
            </a:r>
            <a:r>
              <a:rPr sz="1200" spc="-160" dirty="0"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25" dirty="0">
                <a:latin typeface="Calibri"/>
                <a:cs typeface="Calibri"/>
              </a:rPr>
              <a:t>termíny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podání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žádosti: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3</a:t>
            </a:r>
            <a:r>
              <a:rPr sz="1200" b="1" spc="6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×</a:t>
            </a:r>
            <a:r>
              <a:rPr sz="1200" b="1" spc="10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4500A"/>
                </a:solidFill>
                <a:latin typeface="Calibri"/>
                <a:cs typeface="Calibri"/>
              </a:rPr>
              <a:t>ročně</a:t>
            </a:r>
            <a:r>
              <a:rPr sz="1200" b="1" spc="10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–</a:t>
            </a:r>
            <a:r>
              <a:rPr sz="1200" b="1" spc="2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1.</a:t>
            </a:r>
            <a:r>
              <a:rPr sz="1200" b="1" spc="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4500A"/>
                </a:solidFill>
                <a:latin typeface="Calibri"/>
                <a:cs typeface="Calibri"/>
              </a:rPr>
              <a:t>února,</a:t>
            </a:r>
            <a:r>
              <a:rPr sz="1200" b="1" spc="8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1.</a:t>
            </a:r>
            <a:r>
              <a:rPr sz="1200" b="1" spc="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4500A"/>
                </a:solidFill>
                <a:latin typeface="Calibri"/>
                <a:cs typeface="Calibri"/>
              </a:rPr>
              <a:t>května,</a:t>
            </a:r>
            <a:r>
              <a:rPr sz="1200" b="1" spc="13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1.</a:t>
            </a:r>
            <a:r>
              <a:rPr sz="1200" b="1" spc="2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45" dirty="0">
                <a:solidFill>
                  <a:srgbClr val="D4500A"/>
                </a:solidFill>
                <a:latin typeface="Calibri"/>
                <a:cs typeface="Calibri"/>
              </a:rPr>
              <a:t>listopadu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43628" y="2798064"/>
            <a:ext cx="2167255" cy="3520440"/>
            <a:chOff x="4643628" y="2798064"/>
            <a:chExt cx="2167255" cy="3520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3628" y="2961132"/>
              <a:ext cx="2167128" cy="33573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07252" y="2798064"/>
              <a:ext cx="524510" cy="524510"/>
            </a:xfrm>
            <a:custGeom>
              <a:avLst/>
              <a:gdLst/>
              <a:ahLst/>
              <a:cxnLst/>
              <a:rect l="l" t="t" r="r" b="b"/>
              <a:pathLst>
                <a:path w="524509" h="524510">
                  <a:moveTo>
                    <a:pt x="262127" y="0"/>
                  </a:moveTo>
                  <a:lnTo>
                    <a:pt x="205867" y="6095"/>
                  </a:lnTo>
                  <a:lnTo>
                    <a:pt x="153797" y="23367"/>
                  </a:lnTo>
                  <a:lnTo>
                    <a:pt x="107314" y="50545"/>
                  </a:lnTo>
                  <a:lnTo>
                    <a:pt x="67563" y="86487"/>
                  </a:lnTo>
                  <a:lnTo>
                    <a:pt x="35813" y="129793"/>
                  </a:lnTo>
                  <a:lnTo>
                    <a:pt x="13335" y="179324"/>
                  </a:lnTo>
                  <a:lnTo>
                    <a:pt x="1524" y="233552"/>
                  </a:lnTo>
                  <a:lnTo>
                    <a:pt x="0" y="262127"/>
                  </a:lnTo>
                  <a:lnTo>
                    <a:pt x="1524" y="290702"/>
                  </a:lnTo>
                  <a:lnTo>
                    <a:pt x="13335" y="344931"/>
                  </a:lnTo>
                  <a:lnTo>
                    <a:pt x="35813" y="394462"/>
                  </a:lnTo>
                  <a:lnTo>
                    <a:pt x="67563" y="437768"/>
                  </a:lnTo>
                  <a:lnTo>
                    <a:pt x="107314" y="473710"/>
                  </a:lnTo>
                  <a:lnTo>
                    <a:pt x="153797" y="500888"/>
                  </a:lnTo>
                  <a:lnTo>
                    <a:pt x="205867" y="518160"/>
                  </a:lnTo>
                  <a:lnTo>
                    <a:pt x="262127" y="524255"/>
                  </a:lnTo>
                  <a:lnTo>
                    <a:pt x="290702" y="522731"/>
                  </a:lnTo>
                  <a:lnTo>
                    <a:pt x="344931" y="510920"/>
                  </a:lnTo>
                  <a:lnTo>
                    <a:pt x="394462" y="488441"/>
                  </a:lnTo>
                  <a:lnTo>
                    <a:pt x="437769" y="456691"/>
                  </a:lnTo>
                  <a:lnTo>
                    <a:pt x="473709" y="416940"/>
                  </a:lnTo>
                  <a:lnTo>
                    <a:pt x="500888" y="370331"/>
                  </a:lnTo>
                  <a:lnTo>
                    <a:pt x="518159" y="318388"/>
                  </a:lnTo>
                  <a:lnTo>
                    <a:pt x="524255" y="262127"/>
                  </a:lnTo>
                  <a:lnTo>
                    <a:pt x="522731" y="233552"/>
                  </a:lnTo>
                  <a:lnTo>
                    <a:pt x="510921" y="179324"/>
                  </a:lnTo>
                  <a:lnTo>
                    <a:pt x="488442" y="129793"/>
                  </a:lnTo>
                  <a:lnTo>
                    <a:pt x="456692" y="86487"/>
                  </a:lnTo>
                  <a:lnTo>
                    <a:pt x="416941" y="50545"/>
                  </a:lnTo>
                  <a:lnTo>
                    <a:pt x="370331" y="23367"/>
                  </a:lnTo>
                  <a:lnTo>
                    <a:pt x="318389" y="6095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D6C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50685" y="2969133"/>
            <a:ext cx="412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</a:t>
            </a:r>
            <a:r>
              <a:rPr sz="900" u="sng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aa</a:t>
            </a:r>
            <a:r>
              <a:rPr sz="900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</a:t>
            </a:r>
            <a:r>
              <a:rPr sz="900" u="sng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sz="900" u="sng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z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0800" y="2344293"/>
            <a:ext cx="1353820" cy="3962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95" dirty="0">
                <a:solidFill>
                  <a:srgbClr val="003562"/>
                </a:solidFill>
                <a:latin typeface="Calibri"/>
                <a:cs typeface="Calibri"/>
              </a:rPr>
              <a:t>Stipendia</a:t>
            </a:r>
            <a:r>
              <a:rPr sz="1450" spc="14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003562"/>
                </a:solidFill>
                <a:latin typeface="Calibri"/>
                <a:cs typeface="Calibri"/>
              </a:rPr>
              <a:t>DAAD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50" dirty="0">
                <a:solidFill>
                  <a:srgbClr val="003562"/>
                </a:solidFill>
                <a:latin typeface="Calibri"/>
                <a:cs typeface="Calibri"/>
              </a:rPr>
              <a:t>pro</a:t>
            </a:r>
            <a:r>
              <a:rPr sz="950" spc="4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950" spc="25" dirty="0">
                <a:solidFill>
                  <a:srgbClr val="003562"/>
                </a:solidFill>
                <a:latin typeface="Calibri"/>
                <a:cs typeface="Calibri"/>
              </a:rPr>
              <a:t>ČR</a:t>
            </a:r>
            <a:r>
              <a:rPr sz="950" spc="8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3562"/>
                </a:solidFill>
                <a:latin typeface="Calibri"/>
                <a:cs typeface="Calibri"/>
              </a:rPr>
              <a:t>2024/2025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78023" y="4925568"/>
            <a:ext cx="2167255" cy="1393190"/>
            <a:chOff x="2478023" y="4925568"/>
            <a:chExt cx="2167255" cy="1393190"/>
          </a:xfrm>
        </p:grpSpPr>
        <p:sp>
          <p:nvSpPr>
            <p:cNvPr id="8" name="object 8"/>
            <p:cNvSpPr/>
            <p:nvPr/>
          </p:nvSpPr>
          <p:spPr>
            <a:xfrm>
              <a:off x="2478023" y="4925568"/>
              <a:ext cx="2167255" cy="1393190"/>
            </a:xfrm>
            <a:custGeom>
              <a:avLst/>
              <a:gdLst/>
              <a:ahLst/>
              <a:cxnLst/>
              <a:rect l="l" t="t" r="r" b="b"/>
              <a:pathLst>
                <a:path w="2167254" h="1393189">
                  <a:moveTo>
                    <a:pt x="2166874" y="0"/>
                  </a:moveTo>
                  <a:lnTo>
                    <a:pt x="0" y="0"/>
                  </a:lnTo>
                  <a:lnTo>
                    <a:pt x="0" y="1392682"/>
                  </a:lnTo>
                  <a:lnTo>
                    <a:pt x="2166874" y="1392682"/>
                  </a:lnTo>
                  <a:lnTo>
                    <a:pt x="2166874" y="0"/>
                  </a:lnTo>
                  <a:close/>
                </a:path>
              </a:pathLst>
            </a:custGeom>
            <a:solidFill>
              <a:srgbClr val="D6C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3091" y="5894832"/>
              <a:ext cx="106679" cy="1066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3867" y="5836920"/>
              <a:ext cx="286512" cy="2865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33826" y="5719953"/>
              <a:ext cx="349250" cy="5080"/>
            </a:xfrm>
            <a:custGeom>
              <a:avLst/>
              <a:gdLst/>
              <a:ahLst/>
              <a:cxnLst/>
              <a:rect l="l" t="t" r="r" b="b"/>
              <a:pathLst>
                <a:path w="349250" h="5079">
                  <a:moveTo>
                    <a:pt x="348996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348996" y="4571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02741" y="2143506"/>
            <a:ext cx="0" cy="739140"/>
          </a:xfrm>
          <a:custGeom>
            <a:avLst/>
            <a:gdLst/>
            <a:ahLst/>
            <a:cxnLst/>
            <a:rect l="l" t="t" r="r" b="b"/>
            <a:pathLst>
              <a:path h="739139">
                <a:moveTo>
                  <a:pt x="0" y="0"/>
                </a:moveTo>
                <a:lnTo>
                  <a:pt x="0" y="738886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741" y="2969514"/>
            <a:ext cx="1649095" cy="391795"/>
          </a:xfrm>
          <a:custGeom>
            <a:avLst/>
            <a:gdLst/>
            <a:ahLst/>
            <a:cxnLst/>
            <a:rect l="l" t="t" r="r" b="b"/>
            <a:pathLst>
              <a:path w="1649095" h="391795">
                <a:moveTo>
                  <a:pt x="1648714" y="7619"/>
                </a:moveTo>
                <a:lnTo>
                  <a:pt x="1523" y="7619"/>
                </a:lnTo>
              </a:path>
              <a:path w="1649095" h="391795">
                <a:moveTo>
                  <a:pt x="0" y="0"/>
                </a:moveTo>
                <a:lnTo>
                  <a:pt x="0" y="391540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2741" y="3449574"/>
            <a:ext cx="1649095" cy="480059"/>
          </a:xfrm>
          <a:custGeom>
            <a:avLst/>
            <a:gdLst/>
            <a:ahLst/>
            <a:cxnLst/>
            <a:rect l="l" t="t" r="r" b="b"/>
            <a:pathLst>
              <a:path w="1649095" h="480060">
                <a:moveTo>
                  <a:pt x="1648840" y="7619"/>
                </a:moveTo>
                <a:lnTo>
                  <a:pt x="1523" y="7619"/>
                </a:lnTo>
              </a:path>
              <a:path w="1649095" h="480060">
                <a:moveTo>
                  <a:pt x="0" y="0"/>
                </a:moveTo>
                <a:lnTo>
                  <a:pt x="0" y="479932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741" y="4018026"/>
            <a:ext cx="1649095" cy="654050"/>
          </a:xfrm>
          <a:custGeom>
            <a:avLst/>
            <a:gdLst/>
            <a:ahLst/>
            <a:cxnLst/>
            <a:rect l="l" t="t" r="r" b="b"/>
            <a:pathLst>
              <a:path w="1649095" h="654050">
                <a:moveTo>
                  <a:pt x="1648840" y="7619"/>
                </a:moveTo>
                <a:lnTo>
                  <a:pt x="1523" y="7619"/>
                </a:lnTo>
              </a:path>
              <a:path w="1649095" h="654050">
                <a:moveTo>
                  <a:pt x="0" y="0"/>
                </a:moveTo>
                <a:lnTo>
                  <a:pt x="0" y="653795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2741" y="4758690"/>
            <a:ext cx="1649095" cy="474345"/>
          </a:xfrm>
          <a:custGeom>
            <a:avLst/>
            <a:gdLst/>
            <a:ahLst/>
            <a:cxnLst/>
            <a:rect l="l" t="t" r="r" b="b"/>
            <a:pathLst>
              <a:path w="1649095" h="474345">
                <a:moveTo>
                  <a:pt x="1648840" y="7619"/>
                </a:moveTo>
                <a:lnTo>
                  <a:pt x="1523" y="7619"/>
                </a:lnTo>
              </a:path>
              <a:path w="1649095" h="474345">
                <a:moveTo>
                  <a:pt x="0" y="0"/>
                </a:moveTo>
                <a:lnTo>
                  <a:pt x="0" y="473837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2741" y="5327142"/>
            <a:ext cx="1649095" cy="381000"/>
          </a:xfrm>
          <a:custGeom>
            <a:avLst/>
            <a:gdLst/>
            <a:ahLst/>
            <a:cxnLst/>
            <a:rect l="l" t="t" r="r" b="b"/>
            <a:pathLst>
              <a:path w="1649095" h="381000">
                <a:moveTo>
                  <a:pt x="1648840" y="7619"/>
                </a:moveTo>
                <a:lnTo>
                  <a:pt x="1523" y="7619"/>
                </a:lnTo>
              </a:path>
              <a:path w="1649095" h="381000">
                <a:moveTo>
                  <a:pt x="0" y="0"/>
                </a:moveTo>
                <a:lnTo>
                  <a:pt x="0" y="380873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792979" y="1921764"/>
            <a:ext cx="1191895" cy="320040"/>
            <a:chOff x="4792979" y="1921764"/>
            <a:chExt cx="1191895" cy="32004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5691" y="2036064"/>
              <a:ext cx="829056" cy="990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792979" y="1921764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20" y="0"/>
                  </a:moveTo>
                  <a:lnTo>
                    <a:pt x="104140" y="10032"/>
                  </a:lnTo>
                  <a:lnTo>
                    <a:pt x="56896" y="37591"/>
                  </a:lnTo>
                  <a:lnTo>
                    <a:pt x="21844" y="79248"/>
                  </a:lnTo>
                  <a:lnTo>
                    <a:pt x="2540" y="131190"/>
                  </a:lnTo>
                  <a:lnTo>
                    <a:pt x="0" y="160019"/>
                  </a:lnTo>
                  <a:lnTo>
                    <a:pt x="2540" y="188722"/>
                  </a:lnTo>
                  <a:lnTo>
                    <a:pt x="21844" y="240791"/>
                  </a:lnTo>
                  <a:lnTo>
                    <a:pt x="56896" y="282320"/>
                  </a:lnTo>
                  <a:lnTo>
                    <a:pt x="104140" y="310006"/>
                  </a:lnTo>
                  <a:lnTo>
                    <a:pt x="160020" y="320039"/>
                  </a:lnTo>
                  <a:lnTo>
                    <a:pt x="188722" y="317373"/>
                  </a:lnTo>
                  <a:lnTo>
                    <a:pt x="240792" y="298195"/>
                  </a:lnTo>
                  <a:lnTo>
                    <a:pt x="282321" y="263143"/>
                  </a:lnTo>
                  <a:lnTo>
                    <a:pt x="310007" y="215773"/>
                  </a:lnTo>
                  <a:lnTo>
                    <a:pt x="320040" y="160019"/>
                  </a:lnTo>
                  <a:lnTo>
                    <a:pt x="317373" y="131190"/>
                  </a:lnTo>
                  <a:lnTo>
                    <a:pt x="298196" y="79248"/>
                  </a:lnTo>
                  <a:lnTo>
                    <a:pt x="263144" y="37591"/>
                  </a:lnTo>
                  <a:lnTo>
                    <a:pt x="215900" y="1003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007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9179" y="2020824"/>
              <a:ext cx="167639" cy="4724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836414" y="2060194"/>
            <a:ext cx="213995" cy="1365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38100">
              <a:lnSpc>
                <a:spcPts val="400"/>
              </a:lnSpc>
              <a:spcBef>
                <a:spcPts val="175"/>
              </a:spcBef>
            </a:pPr>
            <a:r>
              <a:rPr sz="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3"/>
              </a:rPr>
              <a:t>Česk</a:t>
            </a:r>
            <a:r>
              <a:rPr sz="400" spc="-20" dirty="0">
                <a:solidFill>
                  <a:srgbClr val="0000FF"/>
                </a:solidFill>
                <a:latin typeface="Microsoft Sans Serif"/>
                <a:cs typeface="Microsoft Sans Serif"/>
                <a:hlinkClick r:id="rId3"/>
              </a:rPr>
              <a:t>á </a:t>
            </a:r>
            <a:r>
              <a:rPr sz="400" spc="-95" dirty="0">
                <a:solidFill>
                  <a:srgbClr val="0000FF"/>
                </a:solidFill>
                <a:latin typeface="Microsoft Sans Serif"/>
                <a:cs typeface="Microsoft Sans Serif"/>
                <a:hlinkClick r:id="rId3"/>
              </a:rPr>
              <a:t> </a:t>
            </a:r>
            <a:r>
              <a:rPr sz="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3"/>
              </a:rPr>
              <a:t>r</a:t>
            </a:r>
            <a:r>
              <a:rPr sz="4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3"/>
              </a:rPr>
              <a:t>e</a:t>
            </a:r>
            <a:r>
              <a:rPr sz="4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3"/>
              </a:rPr>
              <a:t>publi</a:t>
            </a:r>
            <a:r>
              <a:rPr sz="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3"/>
              </a:rPr>
              <a:t>k</a:t>
            </a:r>
            <a:r>
              <a:rPr sz="400" spc="-5" dirty="0">
                <a:solidFill>
                  <a:srgbClr val="0000FF"/>
                </a:solidFill>
                <a:latin typeface="Microsoft Sans Serif"/>
                <a:cs typeface="Microsoft Sans Serif"/>
                <a:hlinkClick r:id="rId3"/>
              </a:rPr>
              <a:t>a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5695" y="2142744"/>
            <a:ext cx="1633855" cy="128270"/>
          </a:xfrm>
          <a:prstGeom prst="rect">
            <a:avLst/>
          </a:prstGeom>
          <a:solidFill>
            <a:srgbClr val="DEE7EB"/>
          </a:solidFill>
        </p:spPr>
        <p:txBody>
          <a:bodyPr vert="horz" wrap="square" lIns="0" tIns="1524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20"/>
              </a:spcBef>
            </a:pPr>
            <a:r>
              <a:rPr sz="700" spc="-5" dirty="0">
                <a:solidFill>
                  <a:srgbClr val="003562"/>
                </a:solidFill>
                <a:latin typeface="Calibri"/>
                <a:cs typeface="Calibri"/>
              </a:rPr>
              <a:t>Další</a:t>
            </a:r>
            <a:r>
              <a:rPr sz="700" spc="13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003562"/>
                </a:solidFill>
                <a:latin typeface="Calibri"/>
                <a:cs typeface="Calibri"/>
              </a:rPr>
              <a:t>programy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5304" y="2291174"/>
            <a:ext cx="1477010" cy="6153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ERA</a:t>
            </a:r>
            <a:r>
              <a:rPr sz="550" spc="3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Fellowships</a:t>
            </a:r>
            <a:r>
              <a:rPr sz="550" spc="6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–</a:t>
            </a:r>
            <a:r>
              <a:rPr sz="550" spc="4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Green</a:t>
            </a:r>
            <a:r>
              <a:rPr sz="550" spc="7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Hydrogen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pro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absolventy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bakalářského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studia,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pro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magisterské</a:t>
            </a:r>
            <a:endParaRPr sz="5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studenty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pro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dok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and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y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pro</a:t>
            </a:r>
            <a:r>
              <a:rPr sz="500" spc="-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postdoktorandy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více na: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u="sng" spc="-5" dirty="0">
                <a:solidFill>
                  <a:srgbClr val="0000FF"/>
                </a:solidFill>
                <a:uFill>
                  <a:solidFill>
                    <a:srgbClr val="1F5E9E"/>
                  </a:solidFill>
                </a:uFill>
                <a:latin typeface="Calibri"/>
                <a:cs typeface="Calibri"/>
                <a:hlinkClick r:id="rId8"/>
              </a:rPr>
              <a:t>www.daad.de/gh2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5000" y="2943077"/>
            <a:ext cx="1537335" cy="4337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Graduate</a:t>
            </a:r>
            <a:r>
              <a:rPr sz="550" spc="9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School</a:t>
            </a:r>
            <a:r>
              <a:rPr sz="550" spc="9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Scholarship</a:t>
            </a:r>
            <a:r>
              <a:rPr sz="550" spc="114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Programme</a:t>
            </a:r>
            <a:r>
              <a:rPr sz="550" spc="10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10" dirty="0">
                <a:solidFill>
                  <a:srgbClr val="DF6C27"/>
                </a:solidFill>
                <a:latin typeface="Calibri"/>
                <a:cs typeface="Calibri"/>
              </a:rPr>
              <a:t>(GSSP)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7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stipendia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určená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k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absolvování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uceleného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doktorského</a:t>
            </a:r>
            <a:endParaRPr sz="5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studia</a:t>
            </a:r>
            <a:r>
              <a:rPr sz="500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Německu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více na: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u="sng" spc="-5" dirty="0">
                <a:solidFill>
                  <a:srgbClr val="0000FF"/>
                </a:solidFill>
                <a:uFill>
                  <a:solidFill>
                    <a:srgbClr val="1F5E9E"/>
                  </a:solidFill>
                </a:uFill>
                <a:latin typeface="Calibri"/>
                <a:cs typeface="Calibri"/>
                <a:hlinkClick r:id="rId9"/>
              </a:rPr>
              <a:t>www.daad.de/gssp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5304" y="3437382"/>
            <a:ext cx="1383665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Konrad</a:t>
            </a:r>
            <a:r>
              <a:rPr sz="550" spc="5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Zuse</a:t>
            </a:r>
            <a:r>
              <a:rPr sz="550" spc="7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Schools</a:t>
            </a:r>
            <a:r>
              <a:rPr sz="550" spc="6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of</a:t>
            </a:r>
            <a:r>
              <a:rPr sz="550" spc="3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Excellence</a:t>
            </a:r>
            <a:r>
              <a:rPr sz="550" spc="114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in</a:t>
            </a:r>
            <a:r>
              <a:rPr sz="550" spc="8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Artificial </a:t>
            </a:r>
            <a:r>
              <a:rPr sz="550" spc="-11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Intelligence</a:t>
            </a:r>
            <a:endParaRPr sz="550">
              <a:latin typeface="Calibri"/>
              <a:cs typeface="Calibri"/>
            </a:endParaRPr>
          </a:p>
          <a:p>
            <a:pPr marL="52069" marR="10160" indent="-40005">
              <a:lnSpc>
                <a:spcPct val="115999"/>
              </a:lnSpc>
              <a:spcBef>
                <a:spcPts val="19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  stipendia pro magisterské studenty a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doktorandy </a:t>
            </a:r>
            <a:r>
              <a:rPr sz="500" spc="-1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 oblasti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umělé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inteligence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více na: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u="sng" spc="-5" dirty="0">
                <a:solidFill>
                  <a:srgbClr val="0000FF"/>
                </a:solidFill>
                <a:uFill>
                  <a:solidFill>
                    <a:srgbClr val="1F5E9E"/>
                  </a:solidFill>
                </a:uFill>
                <a:latin typeface="Calibri"/>
                <a:cs typeface="Calibri"/>
                <a:hlinkClick r:id="rId10"/>
              </a:rPr>
              <a:t>www.daad.de/zuseschool</a:t>
            </a:r>
            <a:r>
              <a:rPr sz="500" spc="-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5000" y="4004817"/>
            <a:ext cx="1509395" cy="6832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Program</a:t>
            </a:r>
            <a:r>
              <a:rPr sz="550" spc="11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podpory</a:t>
            </a:r>
            <a:r>
              <a:rPr sz="550" spc="9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společných</a:t>
            </a:r>
            <a:r>
              <a:rPr sz="550" spc="14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vědeckých</a:t>
            </a:r>
            <a:r>
              <a:rPr sz="550" spc="17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projektů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10" dirty="0">
                <a:solidFill>
                  <a:srgbClr val="DF6C27"/>
                </a:solidFill>
                <a:latin typeface="Calibri"/>
                <a:cs typeface="Calibri"/>
              </a:rPr>
              <a:t>(PPP)</a:t>
            </a:r>
            <a:endParaRPr sz="550">
              <a:latin typeface="Calibri"/>
              <a:cs typeface="Calibri"/>
            </a:endParaRPr>
          </a:p>
          <a:p>
            <a:pPr marL="52069" marR="362585" indent="-40005">
              <a:lnSpc>
                <a:spcPct val="115999"/>
              </a:lnSpc>
              <a:spcBef>
                <a:spcPts val="19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  podpora spolupráce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výzkumných</a:t>
            </a:r>
            <a:r>
              <a:rPr sz="500" spc="1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skupin </a:t>
            </a:r>
            <a:r>
              <a:rPr sz="500" spc="-9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z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Německa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ČR</a:t>
            </a:r>
            <a:endParaRPr sz="500">
              <a:latin typeface="Calibri"/>
              <a:cs typeface="Calibri"/>
            </a:endParaRPr>
          </a:p>
          <a:p>
            <a:pPr marL="12700" marR="64135">
              <a:lnSpc>
                <a:spcPct val="115999"/>
              </a:lnSpc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8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určeno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především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doktorandům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mladým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vědcům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délka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podpory: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2</a:t>
            </a:r>
            <a:r>
              <a:rPr sz="500" spc="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roky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více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na: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u="sng" spc="-5" dirty="0">
                <a:solidFill>
                  <a:srgbClr val="0000FF"/>
                </a:solidFill>
                <a:uFill>
                  <a:solidFill>
                    <a:srgbClr val="1F5E9E"/>
                  </a:solidFill>
                </a:uFill>
                <a:latin typeface="Calibri"/>
                <a:cs typeface="Calibri"/>
                <a:hlinkClick r:id="rId11"/>
              </a:rPr>
              <a:t>www.daad.de/ppp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5000" y="4721866"/>
            <a:ext cx="1288415" cy="5314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P.R.I.M.E.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program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je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určen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postdoktorandům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1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nabízí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kvalifikovaným</a:t>
            </a:r>
            <a:r>
              <a:rPr sz="500" spc="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vědcům</a:t>
            </a:r>
            <a:r>
              <a:rPr sz="500" spc="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pracovní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místa</a:t>
            </a:r>
            <a:endParaRPr sz="500">
              <a:latin typeface="Calibri"/>
              <a:cs typeface="Calibri"/>
            </a:endParaRPr>
          </a:p>
          <a:p>
            <a:pPr marL="12700" marR="30480" indent="39370">
              <a:lnSpc>
                <a:spcPts val="740"/>
              </a:lnSpc>
              <a:spcBef>
                <a:spcPts val="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</a:t>
            </a:r>
            <a:r>
              <a:rPr sz="500" spc="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vysokých</a:t>
            </a:r>
            <a:r>
              <a:rPr sz="500" spc="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školách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500" spc="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výzkumných</a:t>
            </a:r>
            <a:r>
              <a:rPr sz="500" spc="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ústavech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více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na: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u="sng" spc="-5" dirty="0">
                <a:solidFill>
                  <a:srgbClr val="0000FF"/>
                </a:solidFill>
                <a:uFill>
                  <a:solidFill>
                    <a:srgbClr val="1F5E9E"/>
                  </a:solidFill>
                </a:uFill>
                <a:latin typeface="Calibri"/>
                <a:cs typeface="Calibri"/>
                <a:hlinkClick r:id="rId12"/>
              </a:rPr>
              <a:t>www.daad.de/prime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5304" y="5293339"/>
            <a:ext cx="1408430" cy="4337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550" spc="15" dirty="0">
                <a:solidFill>
                  <a:srgbClr val="DF6C27"/>
                </a:solidFill>
                <a:latin typeface="Calibri"/>
                <a:cs typeface="Calibri"/>
              </a:rPr>
              <a:t>DLR</a:t>
            </a:r>
            <a:r>
              <a:rPr sz="550" spc="3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–</a:t>
            </a:r>
            <a:r>
              <a:rPr sz="550" spc="2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DAAD</a:t>
            </a:r>
            <a:r>
              <a:rPr sz="550" spc="4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Research</a:t>
            </a:r>
            <a:r>
              <a:rPr sz="550" spc="3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Fellowship</a:t>
            </a:r>
            <a:endParaRPr sz="550">
              <a:latin typeface="Calibri"/>
              <a:cs typeface="Calibri"/>
            </a:endParaRPr>
          </a:p>
          <a:p>
            <a:pPr marL="52069" marR="5080" indent="-40005">
              <a:lnSpc>
                <a:spcPct val="115999"/>
              </a:lnSpc>
              <a:spcBef>
                <a:spcPts val="160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1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program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umožňuje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kvalifikovaným</a:t>
            </a:r>
            <a:r>
              <a:rPr sz="500" spc="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vědcům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pobyt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pracovišti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DLR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(German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Aerospace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Center)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více na:</a:t>
            </a:r>
            <a:r>
              <a:rPr sz="500" u="sng" spc="10" dirty="0">
                <a:solidFill>
                  <a:srgbClr val="0000FF"/>
                </a:solidFill>
                <a:uFill>
                  <a:solidFill>
                    <a:srgbClr val="1F5E9E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-5" dirty="0">
                <a:solidFill>
                  <a:srgbClr val="0000FF"/>
                </a:solidFill>
                <a:uFill>
                  <a:solidFill>
                    <a:srgbClr val="1F5E9E"/>
                  </a:solidFill>
                </a:uFill>
                <a:latin typeface="Calibri"/>
                <a:cs typeface="Calibri"/>
                <a:hlinkClick r:id="rId13"/>
              </a:rPr>
              <a:t>www.daad.de/dl</a:t>
            </a:r>
            <a:r>
              <a:rPr sz="500" spc="-5" dirty="0">
                <a:solidFill>
                  <a:srgbClr val="0000FF"/>
                </a:solidFill>
                <a:latin typeface="Calibri"/>
                <a:cs typeface="Calibri"/>
                <a:hlinkClick r:id="rId13"/>
              </a:rPr>
              <a:t>r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42057" y="2125537"/>
            <a:ext cx="1247775" cy="2393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550" spc="5" dirty="0">
                <a:solidFill>
                  <a:srgbClr val="003562"/>
                </a:solidFill>
                <a:latin typeface="Calibri"/>
                <a:cs typeface="Calibri"/>
              </a:rPr>
              <a:t>Další</a:t>
            </a:r>
            <a:r>
              <a:rPr sz="550" spc="4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003562"/>
                </a:solidFill>
                <a:latin typeface="Calibri"/>
                <a:cs typeface="Calibri"/>
              </a:rPr>
              <a:t>informace</a:t>
            </a:r>
            <a:r>
              <a:rPr sz="550" spc="5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003562"/>
                </a:solidFill>
                <a:latin typeface="Calibri"/>
                <a:cs typeface="Calibri"/>
              </a:rPr>
              <a:t>v</a:t>
            </a:r>
            <a:r>
              <a:rPr sz="550" spc="3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003562"/>
                </a:solidFill>
                <a:latin typeface="Calibri"/>
                <a:cs typeface="Calibri"/>
              </a:rPr>
              <a:t>českém</a:t>
            </a:r>
            <a:r>
              <a:rPr sz="550" spc="7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003562"/>
                </a:solidFill>
                <a:latin typeface="Calibri"/>
                <a:cs typeface="Calibri"/>
              </a:rPr>
              <a:t>jazyce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5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www.daad.c</a:t>
            </a:r>
            <a:r>
              <a:rPr sz="500" spc="5" dirty="0">
                <a:solidFill>
                  <a:srgbClr val="0000FF"/>
                </a:solidFill>
                <a:latin typeface="Calibri"/>
                <a:cs typeface="Calibri"/>
                <a:hlinkClick r:id="rId14"/>
              </a:rPr>
              <a:t>z</a:t>
            </a:r>
            <a:r>
              <a:rPr sz="5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500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1F5E9E"/>
                </a:solidFill>
                <a:latin typeface="Calibri"/>
                <a:cs typeface="Calibri"/>
              </a:rPr>
              <a:t>›</a:t>
            </a:r>
            <a:r>
              <a:rPr sz="500" spc="114" dirty="0">
                <a:solidFill>
                  <a:srgbClr val="1F5E9E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1F5E9E"/>
                </a:solidFill>
                <a:latin typeface="Calibri"/>
                <a:cs typeface="Calibri"/>
              </a:rPr>
              <a:t>Najít</a:t>
            </a:r>
            <a:r>
              <a:rPr sz="500" spc="-25" dirty="0">
                <a:solidFill>
                  <a:srgbClr val="1F5E9E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1F5E9E"/>
                </a:solidFill>
                <a:latin typeface="Calibri"/>
                <a:cs typeface="Calibri"/>
              </a:rPr>
              <a:t>stipendium </a:t>
            </a:r>
            <a:r>
              <a:rPr sz="500" spc="90" dirty="0">
                <a:solidFill>
                  <a:srgbClr val="1F5E9E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1F5E9E"/>
                </a:solidFill>
                <a:latin typeface="Calibri"/>
                <a:cs typeface="Calibri"/>
              </a:rPr>
              <a:t>›</a:t>
            </a:r>
            <a:r>
              <a:rPr sz="500" spc="114" dirty="0">
                <a:solidFill>
                  <a:srgbClr val="1F5E9E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1F5E9E"/>
                </a:solidFill>
                <a:latin typeface="Calibri"/>
                <a:cs typeface="Calibri"/>
              </a:rPr>
              <a:t>Stipendia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42057" y="2429320"/>
            <a:ext cx="1314450" cy="2393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550" spc="5" dirty="0">
                <a:solidFill>
                  <a:srgbClr val="003562"/>
                </a:solidFill>
                <a:latin typeface="Calibri"/>
                <a:cs typeface="Calibri"/>
              </a:rPr>
              <a:t>Podrobné</a:t>
            </a:r>
            <a:r>
              <a:rPr sz="550" spc="5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003562"/>
                </a:solidFill>
                <a:latin typeface="Calibri"/>
                <a:cs typeface="Calibri"/>
              </a:rPr>
              <a:t>informace</a:t>
            </a:r>
            <a:r>
              <a:rPr sz="550" spc="7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003562"/>
                </a:solidFill>
                <a:latin typeface="Calibri"/>
                <a:cs typeface="Calibri"/>
              </a:rPr>
              <a:t>v</a:t>
            </a:r>
            <a:r>
              <a:rPr sz="550" spc="2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003562"/>
                </a:solidFill>
                <a:latin typeface="Calibri"/>
                <a:cs typeface="Calibri"/>
              </a:rPr>
              <a:t>němčině</a:t>
            </a:r>
            <a:r>
              <a:rPr sz="550" spc="9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003562"/>
                </a:solidFill>
                <a:latin typeface="Calibri"/>
                <a:cs typeface="Calibri"/>
              </a:rPr>
              <a:t>a</a:t>
            </a:r>
            <a:r>
              <a:rPr sz="550" spc="6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003562"/>
                </a:solidFill>
                <a:latin typeface="Calibri"/>
                <a:cs typeface="Calibri"/>
              </a:rPr>
              <a:t>angličtině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5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www.daad.de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42057" y="2732978"/>
            <a:ext cx="863600" cy="2393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550" spc="5" dirty="0">
                <a:solidFill>
                  <a:srgbClr val="003562"/>
                </a:solidFill>
                <a:latin typeface="Calibri"/>
                <a:cs typeface="Calibri"/>
              </a:rPr>
              <a:t>Databáze</a:t>
            </a:r>
            <a:r>
              <a:rPr sz="550" spc="7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003562"/>
                </a:solidFill>
                <a:latin typeface="Calibri"/>
                <a:cs typeface="Calibri"/>
              </a:rPr>
              <a:t>stipendií</a:t>
            </a:r>
            <a:r>
              <a:rPr sz="550" spc="9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50" spc="-20" dirty="0">
                <a:solidFill>
                  <a:srgbClr val="003562"/>
                </a:solidFill>
                <a:latin typeface="Calibri"/>
                <a:cs typeface="Calibri"/>
              </a:rPr>
              <a:t>DAAD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5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www.daad.c</a:t>
            </a:r>
            <a:r>
              <a:rPr sz="500" spc="5" dirty="0">
                <a:solidFill>
                  <a:srgbClr val="0000FF"/>
                </a:solidFill>
                <a:latin typeface="Calibri"/>
                <a:cs typeface="Calibri"/>
                <a:hlinkClick r:id="rId14"/>
              </a:rPr>
              <a:t>z</a:t>
            </a:r>
            <a:r>
              <a:rPr sz="5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5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1F5E9E"/>
                </a:solidFill>
                <a:latin typeface="Calibri"/>
                <a:cs typeface="Calibri"/>
              </a:rPr>
              <a:t>› </a:t>
            </a:r>
            <a:r>
              <a:rPr sz="500" spc="95" dirty="0">
                <a:solidFill>
                  <a:srgbClr val="1F5E9E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1F5E9E"/>
                </a:solidFill>
                <a:latin typeface="Calibri"/>
                <a:cs typeface="Calibri"/>
              </a:rPr>
              <a:t>Hlavní</a:t>
            </a:r>
            <a:r>
              <a:rPr sz="500" spc="-15" dirty="0">
                <a:solidFill>
                  <a:srgbClr val="1F5E9E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1F5E9E"/>
                </a:solidFill>
                <a:latin typeface="Calibri"/>
                <a:cs typeface="Calibri"/>
              </a:rPr>
              <a:t>stránka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42057" y="3226689"/>
            <a:ext cx="1570990" cy="4641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15" dirty="0">
                <a:solidFill>
                  <a:srgbClr val="003562"/>
                </a:solidFill>
                <a:latin typeface="Calibri"/>
                <a:cs typeface="Calibri"/>
              </a:rPr>
              <a:t>Přihlášky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Přihláška</a:t>
            </a:r>
            <a:r>
              <a:rPr sz="500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se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podává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vždy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elektronicky</a:t>
            </a:r>
            <a:r>
              <a:rPr sz="500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přes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on-line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portál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DAAD (přístup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k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portálu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DAAD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přes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databázi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stipendií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u="sng" spc="5" dirty="0">
                <a:solidFill>
                  <a:srgbClr val="0000FF"/>
                </a:solidFill>
                <a:uFill>
                  <a:solidFill>
                    <a:srgbClr val="1F5E9E"/>
                  </a:solidFill>
                </a:uFill>
                <a:latin typeface="Calibri"/>
                <a:cs typeface="Calibri"/>
                <a:hlinkClick r:id="rId16"/>
              </a:rPr>
              <a:t>www.</a:t>
            </a:r>
            <a:r>
              <a:rPr sz="500" u="sng" spc="5" dirty="0">
                <a:solidFill>
                  <a:srgbClr val="0000FF"/>
                </a:solidFill>
                <a:uFill>
                  <a:solidFill>
                    <a:srgbClr val="1F5E9E"/>
                  </a:solidFill>
                </a:uFill>
                <a:latin typeface="Calibri"/>
                <a:cs typeface="Calibri"/>
                <a:hlinkClick r:id="rId14"/>
              </a:rPr>
              <a:t>daad.cz</a:t>
            </a:r>
            <a:r>
              <a:rPr sz="500" spc="-5" dirty="0">
                <a:solidFill>
                  <a:srgbClr val="0000FF"/>
                </a:solidFill>
                <a:latin typeface="Calibri"/>
                <a:cs typeface="Calibri"/>
                <a:hlinkClick r:id="rId14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po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volbě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konkrétního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stipendia)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42057" y="3740556"/>
            <a:ext cx="1402715" cy="290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999"/>
              </a:lnSpc>
              <a:spcBef>
                <a:spcPts val="95"/>
              </a:spcBef>
            </a:pP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Další</a:t>
            </a:r>
            <a:r>
              <a:rPr sz="500" spc="1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informace</a:t>
            </a:r>
            <a:r>
              <a:rPr sz="500" spc="114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k</a:t>
            </a:r>
            <a:r>
              <a:rPr sz="500" spc="1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podání 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žádosti</a:t>
            </a:r>
            <a:r>
              <a:rPr sz="500" spc="1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jsou</a:t>
            </a:r>
            <a:r>
              <a:rPr sz="500" spc="1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zveřejněny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textech  k 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jednotlivým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stipendijním 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programům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webu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u="sng" spc="10" dirty="0">
                <a:solidFill>
                  <a:srgbClr val="1F5E9E"/>
                </a:solidFill>
                <a:uFill>
                  <a:solidFill>
                    <a:srgbClr val="1F5E9E"/>
                  </a:solidFill>
                </a:uFill>
                <a:latin typeface="Calibri"/>
                <a:cs typeface="Calibri"/>
              </a:rPr>
              <a:t>www</a:t>
            </a:r>
            <a:r>
              <a:rPr sz="500" u="sng" spc="-15" dirty="0">
                <a:solidFill>
                  <a:srgbClr val="1F5E9E"/>
                </a:solidFill>
                <a:uFill>
                  <a:solidFill>
                    <a:srgbClr val="1F5E9E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-5" dirty="0">
                <a:solidFill>
                  <a:srgbClr val="0000FF"/>
                </a:solidFill>
                <a:uFill>
                  <a:solidFill>
                    <a:srgbClr val="1F5E9E"/>
                  </a:solidFill>
                </a:uFill>
                <a:latin typeface="Calibri"/>
                <a:cs typeface="Calibri"/>
                <a:hlinkClick r:id="rId14"/>
              </a:rPr>
              <a:t>daad.c</a:t>
            </a:r>
            <a:r>
              <a:rPr sz="500" spc="-5" dirty="0">
                <a:solidFill>
                  <a:srgbClr val="0000FF"/>
                </a:solidFill>
                <a:latin typeface="Calibri"/>
                <a:cs typeface="Calibri"/>
                <a:hlinkClick r:id="rId14"/>
              </a:rPr>
              <a:t>z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78023" y="4925568"/>
            <a:ext cx="2167255" cy="13931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76225">
              <a:lnSpc>
                <a:spcPct val="100000"/>
              </a:lnSpc>
              <a:spcBef>
                <a:spcPts val="459"/>
              </a:spcBef>
            </a:pPr>
            <a:r>
              <a:rPr sz="700" spc="25" dirty="0">
                <a:solidFill>
                  <a:srgbClr val="003562"/>
                </a:solidFill>
                <a:latin typeface="Calibri"/>
                <a:cs typeface="Calibri"/>
              </a:rPr>
              <a:t>Kontakt</a:t>
            </a:r>
            <a:endParaRPr sz="700">
              <a:latin typeface="Calibri"/>
              <a:cs typeface="Calibri"/>
            </a:endParaRPr>
          </a:p>
          <a:p>
            <a:pPr marL="276225" marR="1070610">
              <a:lnSpc>
                <a:spcPct val="130000"/>
              </a:lnSpc>
              <a:spcBef>
                <a:spcPts val="165"/>
              </a:spcBef>
            </a:pPr>
            <a:r>
              <a:rPr sz="500" spc="-5" dirty="0">
                <a:solidFill>
                  <a:srgbClr val="003562"/>
                </a:solidFill>
                <a:latin typeface="Calibri"/>
                <a:cs typeface="Calibri"/>
              </a:rPr>
              <a:t>DAAD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Information Point </a:t>
            </a:r>
            <a:r>
              <a:rPr sz="500" spc="-5" dirty="0">
                <a:solidFill>
                  <a:srgbClr val="003562"/>
                </a:solidFill>
                <a:latin typeface="Calibri"/>
                <a:cs typeface="Calibri"/>
              </a:rPr>
              <a:t>Praha </a:t>
            </a:r>
            <a:r>
              <a:rPr sz="500" spc="-10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c/o  </a:t>
            </a:r>
            <a:r>
              <a:rPr sz="500" spc="-5" dirty="0">
                <a:solidFill>
                  <a:srgbClr val="003562"/>
                </a:solidFill>
                <a:latin typeface="Calibri"/>
                <a:cs typeface="Calibri"/>
              </a:rPr>
              <a:t>Goethe-Institut </a:t>
            </a:r>
            <a:r>
              <a:rPr sz="50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Masarykovo</a:t>
            </a:r>
            <a:r>
              <a:rPr sz="500" spc="-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nábř.</a:t>
            </a:r>
            <a:r>
              <a:rPr sz="500" spc="-1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003562"/>
                </a:solidFill>
                <a:latin typeface="Calibri"/>
                <a:cs typeface="Calibri"/>
              </a:rPr>
              <a:t>32</a:t>
            </a:r>
            <a:endParaRPr sz="50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CZ-110</a:t>
            </a:r>
            <a:r>
              <a:rPr sz="50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00</a:t>
            </a:r>
            <a:r>
              <a:rPr sz="50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Praha</a:t>
            </a:r>
            <a:r>
              <a:rPr sz="500" spc="-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1</a:t>
            </a:r>
            <a:endParaRPr sz="50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spcBef>
                <a:spcPts val="215"/>
              </a:spcBef>
            </a:pPr>
            <a:r>
              <a:rPr sz="500" dirty="0">
                <a:solidFill>
                  <a:srgbClr val="003562"/>
                </a:solidFill>
                <a:latin typeface="Calibri"/>
                <a:cs typeface="Calibri"/>
              </a:rPr>
              <a:t>tel.:</a:t>
            </a:r>
            <a:r>
              <a:rPr sz="500" spc="-2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+420</a:t>
            </a:r>
            <a:r>
              <a:rPr sz="500" spc="-1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224</a:t>
            </a:r>
            <a:r>
              <a:rPr sz="500" spc="-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931</a:t>
            </a:r>
            <a:r>
              <a:rPr sz="500" spc="-1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182,</a:t>
            </a:r>
            <a:r>
              <a:rPr sz="500" spc="-1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mob.:</a:t>
            </a:r>
            <a:r>
              <a:rPr sz="500" spc="-1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+420</a:t>
            </a:r>
            <a:r>
              <a:rPr sz="500" spc="-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702</a:t>
            </a:r>
            <a:r>
              <a:rPr sz="500" spc="-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142</a:t>
            </a:r>
            <a:r>
              <a:rPr sz="500" spc="-5" dirty="0">
                <a:solidFill>
                  <a:srgbClr val="003562"/>
                </a:solidFill>
                <a:latin typeface="Calibri"/>
                <a:cs typeface="Calibri"/>
              </a:rPr>
              <a:t> 340</a:t>
            </a:r>
            <a:endParaRPr sz="50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spcBef>
                <a:spcPts val="204"/>
              </a:spcBef>
            </a:pPr>
            <a:r>
              <a:rPr sz="500" spc="5" dirty="0">
                <a:solidFill>
                  <a:srgbClr val="003562"/>
                </a:solidFill>
                <a:latin typeface="Calibri"/>
                <a:cs typeface="Calibri"/>
              </a:rPr>
              <a:t>email:</a:t>
            </a:r>
            <a:r>
              <a:rPr sz="500" spc="-3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0000FF"/>
                </a:solidFill>
                <a:latin typeface="Calibri"/>
                <a:cs typeface="Calibri"/>
                <a:hlinkClick r:id="rId17"/>
              </a:rPr>
              <a:t>info@daad.cz</a:t>
            </a:r>
            <a:endParaRPr sz="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Calibri"/>
              <a:cs typeface="Calibri"/>
            </a:endParaRPr>
          </a:p>
          <a:p>
            <a:pPr marL="715010">
              <a:lnSpc>
                <a:spcPct val="100000"/>
              </a:lnSpc>
            </a:pPr>
            <a:r>
              <a:rPr sz="450" spc="5" dirty="0">
                <a:solidFill>
                  <a:srgbClr val="003562"/>
                </a:solidFill>
                <a:latin typeface="Microsoft Sans Serif"/>
                <a:cs typeface="Microsoft Sans Serif"/>
              </a:rPr>
              <a:t>daadceskarepublika     </a:t>
            </a:r>
            <a:r>
              <a:rPr sz="450" spc="40" dirty="0">
                <a:solidFill>
                  <a:srgbClr val="003562"/>
                </a:solidFill>
                <a:latin typeface="Microsoft Sans Serif"/>
                <a:cs typeface="Microsoft Sans Serif"/>
              </a:rPr>
              <a:t> </a:t>
            </a:r>
            <a:r>
              <a:rPr sz="450" spc="5" dirty="0">
                <a:solidFill>
                  <a:srgbClr val="003562"/>
                </a:solidFill>
                <a:latin typeface="Microsoft Sans Serif"/>
                <a:cs typeface="Microsoft Sans Serif"/>
              </a:rPr>
              <a:t>daad_ceskarepublika</a:t>
            </a:r>
            <a:endParaRPr sz="45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021835" y="5140452"/>
            <a:ext cx="334010" cy="861060"/>
            <a:chOff x="4021835" y="5140452"/>
            <a:chExt cx="334010" cy="861060"/>
          </a:xfrm>
        </p:grpSpPr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52315" y="5894832"/>
              <a:ext cx="106679" cy="10668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21835" y="5140452"/>
              <a:ext cx="333756" cy="32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751" y="272542"/>
            <a:ext cx="44958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0" spc="-10" dirty="0" err="1">
                <a:latin typeface="Calibri"/>
                <a:cs typeface="Calibri"/>
              </a:rPr>
              <a:t>Stipendijní</a:t>
            </a:r>
            <a:r>
              <a:rPr sz="4000" b="0" spc="-10" dirty="0">
                <a:latin typeface="Calibri"/>
                <a:cs typeface="Calibri"/>
              </a:rPr>
              <a:t> </a:t>
            </a:r>
            <a:r>
              <a:rPr sz="4000" b="0" spc="-5" dirty="0">
                <a:latin typeface="Calibri"/>
                <a:cs typeface="Calibri"/>
              </a:rPr>
              <a:t> </a:t>
            </a:r>
            <a:r>
              <a:rPr sz="4000" b="0" spc="-5" dirty="0" err="1" smtClean="0">
                <a:latin typeface="Calibri"/>
                <a:cs typeface="Calibri"/>
              </a:rPr>
              <a:t>možnosti</a:t>
            </a:r>
            <a:r>
              <a:rPr lang="cs-CZ" sz="4000" b="0" spc="-5" dirty="0" smtClean="0">
                <a:latin typeface="Calibri"/>
                <a:cs typeface="Calibri"/>
              </a:rPr>
              <a:t> skrze</a:t>
            </a:r>
            <a:r>
              <a:rPr sz="4000" b="0" spc="-60" dirty="0" smtClean="0">
                <a:latin typeface="Calibri"/>
                <a:cs typeface="Calibri"/>
              </a:rPr>
              <a:t> </a:t>
            </a:r>
            <a:r>
              <a:rPr sz="4000" b="0" spc="-10" dirty="0">
                <a:latin typeface="Calibri"/>
                <a:cs typeface="Calibri"/>
              </a:rPr>
              <a:t>OMVI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2283" y="1813052"/>
            <a:ext cx="374650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▶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Student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Ph.D.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studia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může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využít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stejnou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nabídku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jako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studenti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Bc.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NMgr.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studia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191770">
              <a:lnSpc>
                <a:spcPct val="100000"/>
              </a:lnSpc>
            </a:pPr>
            <a:r>
              <a:rPr sz="1400" spc="-35" dirty="0">
                <a:solidFill>
                  <a:srgbClr val="404040"/>
                </a:solidFill>
                <a:latin typeface="Lucida Sans Unicode"/>
                <a:cs typeface="Lucida Sans Unicode"/>
              </a:rPr>
              <a:t>▶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Všechny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druhy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zahraničních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pobytů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mohou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být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krátkodobé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(do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30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dní) nebo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dlouhodobé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(minimálně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měsíce)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2283" y="3306826"/>
            <a:ext cx="212407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▶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Studijní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pobyty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rámci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programu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Erasmus+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Erasmus+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0353" y="3520186"/>
            <a:ext cx="1193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mimo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program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2283" y="4160647"/>
            <a:ext cx="353187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▶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Praktické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stáže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(pracovní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pobyty)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2350135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rámci programu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Erasmus+	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mimo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program </a:t>
            </a:r>
            <a:r>
              <a:rPr sz="1400" spc="-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Erasmus+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2283" y="5014087"/>
            <a:ext cx="21240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▶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Výzkumné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pobyty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rámci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programu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Erasmus+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Erasmus+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0353" y="5227447"/>
            <a:ext cx="1193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mimo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program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93208" y="207264"/>
            <a:ext cx="2498090" cy="3397250"/>
          </a:xfrm>
          <a:custGeom>
            <a:avLst/>
            <a:gdLst/>
            <a:ahLst/>
            <a:cxnLst/>
            <a:rect l="l" t="t" r="r" b="b"/>
            <a:pathLst>
              <a:path w="2498090" h="3397250">
                <a:moveTo>
                  <a:pt x="2497836" y="0"/>
                </a:moveTo>
                <a:lnTo>
                  <a:pt x="0" y="0"/>
                </a:lnTo>
                <a:lnTo>
                  <a:pt x="0" y="3396996"/>
                </a:lnTo>
                <a:lnTo>
                  <a:pt x="2497836" y="3396996"/>
                </a:lnTo>
                <a:lnTo>
                  <a:pt x="2497836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93208" y="207264"/>
            <a:ext cx="2498090" cy="33972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179705" marR="407034">
              <a:lnSpc>
                <a:spcPct val="1141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stránkách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OMVI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naleznete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informace</a:t>
            </a:r>
            <a:r>
              <a:rPr sz="16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nabídkách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stipendií,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stáží,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pobytů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vzdělávacích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akcí</a:t>
            </a:r>
            <a:endParaRPr sz="1600">
              <a:latin typeface="Calibri"/>
              <a:cs typeface="Calibri"/>
            </a:endParaRPr>
          </a:p>
          <a:p>
            <a:pPr marL="354965">
              <a:lnSpc>
                <a:spcPts val="1085"/>
              </a:lnSpc>
              <a:spcBef>
                <a:spcPts val="1230"/>
              </a:spcBef>
            </a:pPr>
            <a:r>
              <a:rPr sz="950" spc="5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endParaRPr sz="950">
              <a:latin typeface="Symbol"/>
              <a:cs typeface="Symbol"/>
            </a:endParaRPr>
          </a:p>
          <a:p>
            <a:pPr marL="354965" marR="165735">
              <a:lnSpc>
                <a:spcPts val="2160"/>
              </a:lnSpc>
              <a:spcBef>
                <a:spcPts val="15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https://international. </a:t>
            </a:r>
            <a:r>
              <a:rPr sz="1800" spc="-39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mendelu.cz/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09971" y="3860292"/>
            <a:ext cx="2464435" cy="4089400"/>
          </a:xfrm>
          <a:custGeom>
            <a:avLst/>
            <a:gdLst/>
            <a:ahLst/>
            <a:cxnLst/>
            <a:rect l="l" t="t" r="r" b="b"/>
            <a:pathLst>
              <a:path w="2464434" h="4089400">
                <a:moveTo>
                  <a:pt x="2464307" y="0"/>
                </a:moveTo>
                <a:lnTo>
                  <a:pt x="0" y="0"/>
                </a:lnTo>
                <a:lnTo>
                  <a:pt x="0" y="4088891"/>
                </a:lnTo>
                <a:lnTo>
                  <a:pt x="2464307" y="4088891"/>
                </a:lnTo>
                <a:lnTo>
                  <a:pt x="2464307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77992" y="4038371"/>
            <a:ext cx="2103120" cy="197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5"/>
              </a:spcBef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Na  </a:t>
            </a:r>
            <a:r>
              <a:rPr sz="16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MS 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Teams </a:t>
            </a:r>
            <a:r>
              <a:rPr sz="1600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600" u="heavy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Zahraniční</a:t>
            </a:r>
            <a:r>
              <a:rPr sz="1600"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heavy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spolupráce </a:t>
            </a:r>
            <a:r>
              <a:rPr sz="16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http://bit.ly/40aZfIc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) 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pravidelně přidáváme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aktuální 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nabídky 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stipendií,</a:t>
            </a:r>
            <a:r>
              <a:rPr sz="16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stáží,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pobytů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vzdělávacích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akcí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endParaRPr sz="950">
              <a:latin typeface="Symbol"/>
              <a:cs typeface="Symbo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8215" y="6205728"/>
            <a:ext cx="1676399" cy="158343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37019" y="2604516"/>
            <a:ext cx="816864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741" y="2138934"/>
            <a:ext cx="0" cy="843915"/>
          </a:xfrm>
          <a:custGeom>
            <a:avLst/>
            <a:gdLst/>
            <a:ahLst/>
            <a:cxnLst/>
            <a:rect l="l" t="t" r="r" b="b"/>
            <a:pathLst>
              <a:path h="843914">
                <a:moveTo>
                  <a:pt x="0" y="0"/>
                </a:moveTo>
                <a:lnTo>
                  <a:pt x="0" y="843915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89682" y="2141982"/>
            <a:ext cx="0" cy="830580"/>
          </a:xfrm>
          <a:custGeom>
            <a:avLst/>
            <a:gdLst/>
            <a:ahLst/>
            <a:cxnLst/>
            <a:rect l="l" t="t" r="r" b="b"/>
            <a:pathLst>
              <a:path h="830580">
                <a:moveTo>
                  <a:pt x="0" y="0"/>
                </a:moveTo>
                <a:lnTo>
                  <a:pt x="0" y="830326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0046" y="2138934"/>
            <a:ext cx="0" cy="399415"/>
          </a:xfrm>
          <a:custGeom>
            <a:avLst/>
            <a:gdLst/>
            <a:ahLst/>
            <a:cxnLst/>
            <a:rect l="l" t="t" r="r" b="b"/>
            <a:pathLst>
              <a:path h="399414">
                <a:moveTo>
                  <a:pt x="0" y="0"/>
                </a:moveTo>
                <a:lnTo>
                  <a:pt x="0" y="398907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741" y="3064002"/>
            <a:ext cx="1649095" cy="486409"/>
          </a:xfrm>
          <a:custGeom>
            <a:avLst/>
            <a:gdLst/>
            <a:ahLst/>
            <a:cxnLst/>
            <a:rect l="l" t="t" r="r" b="b"/>
            <a:pathLst>
              <a:path w="1649095" h="486410">
                <a:moveTo>
                  <a:pt x="1648840" y="7619"/>
                </a:moveTo>
                <a:lnTo>
                  <a:pt x="1523" y="7619"/>
                </a:lnTo>
              </a:path>
              <a:path w="1649095" h="486410">
                <a:moveTo>
                  <a:pt x="0" y="0"/>
                </a:moveTo>
                <a:lnTo>
                  <a:pt x="0" y="486155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741" y="3630930"/>
            <a:ext cx="1649095" cy="484505"/>
          </a:xfrm>
          <a:custGeom>
            <a:avLst/>
            <a:gdLst/>
            <a:ahLst/>
            <a:cxnLst/>
            <a:rect l="l" t="t" r="r" b="b"/>
            <a:pathLst>
              <a:path w="1649095" h="484504">
                <a:moveTo>
                  <a:pt x="1648840" y="7620"/>
                </a:moveTo>
                <a:lnTo>
                  <a:pt x="1523" y="7620"/>
                </a:lnTo>
              </a:path>
              <a:path w="1649095" h="484504">
                <a:moveTo>
                  <a:pt x="0" y="0"/>
                </a:moveTo>
                <a:lnTo>
                  <a:pt x="0" y="484250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741" y="4761738"/>
            <a:ext cx="1649095" cy="478790"/>
          </a:xfrm>
          <a:custGeom>
            <a:avLst/>
            <a:gdLst/>
            <a:ahLst/>
            <a:cxnLst/>
            <a:rect l="l" t="t" r="r" b="b"/>
            <a:pathLst>
              <a:path w="1649095" h="478789">
                <a:moveTo>
                  <a:pt x="1648714" y="7619"/>
                </a:moveTo>
                <a:lnTo>
                  <a:pt x="1523" y="7619"/>
                </a:lnTo>
              </a:path>
              <a:path w="1649095" h="478789">
                <a:moveTo>
                  <a:pt x="0" y="0"/>
                </a:moveTo>
                <a:lnTo>
                  <a:pt x="0" y="478535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741" y="5342382"/>
            <a:ext cx="1649095" cy="572770"/>
          </a:xfrm>
          <a:custGeom>
            <a:avLst/>
            <a:gdLst/>
            <a:ahLst/>
            <a:cxnLst/>
            <a:rect l="l" t="t" r="r" b="b"/>
            <a:pathLst>
              <a:path w="1649095" h="572770">
                <a:moveTo>
                  <a:pt x="1648714" y="7620"/>
                </a:moveTo>
                <a:lnTo>
                  <a:pt x="1523" y="7620"/>
                </a:lnTo>
              </a:path>
              <a:path w="1649095" h="572770">
                <a:moveTo>
                  <a:pt x="0" y="0"/>
                </a:moveTo>
                <a:lnTo>
                  <a:pt x="0" y="572770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0046" y="2617470"/>
            <a:ext cx="1649095" cy="654050"/>
          </a:xfrm>
          <a:custGeom>
            <a:avLst/>
            <a:gdLst/>
            <a:ahLst/>
            <a:cxnLst/>
            <a:rect l="l" t="t" r="r" b="b"/>
            <a:pathLst>
              <a:path w="1649095" h="654050">
                <a:moveTo>
                  <a:pt x="1648840" y="7620"/>
                </a:moveTo>
                <a:lnTo>
                  <a:pt x="3048" y="7620"/>
                </a:lnTo>
              </a:path>
              <a:path w="1649095" h="654050">
                <a:moveTo>
                  <a:pt x="0" y="0"/>
                </a:moveTo>
                <a:lnTo>
                  <a:pt x="0" y="653542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40046" y="3359658"/>
            <a:ext cx="1649095" cy="745490"/>
          </a:xfrm>
          <a:custGeom>
            <a:avLst/>
            <a:gdLst/>
            <a:ahLst/>
            <a:cxnLst/>
            <a:rect l="l" t="t" r="r" b="b"/>
            <a:pathLst>
              <a:path w="1649095" h="745489">
                <a:moveTo>
                  <a:pt x="1648840" y="9144"/>
                </a:moveTo>
                <a:lnTo>
                  <a:pt x="3048" y="9144"/>
                </a:lnTo>
              </a:path>
              <a:path w="1649095" h="745489">
                <a:moveTo>
                  <a:pt x="0" y="0"/>
                </a:moveTo>
                <a:lnTo>
                  <a:pt x="0" y="745109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40046" y="4187190"/>
            <a:ext cx="1649095" cy="743585"/>
          </a:xfrm>
          <a:custGeom>
            <a:avLst/>
            <a:gdLst/>
            <a:ahLst/>
            <a:cxnLst/>
            <a:rect l="l" t="t" r="r" b="b"/>
            <a:pathLst>
              <a:path w="1649095" h="743585">
                <a:moveTo>
                  <a:pt x="1648840" y="7619"/>
                </a:moveTo>
                <a:lnTo>
                  <a:pt x="3048" y="7619"/>
                </a:lnTo>
              </a:path>
              <a:path w="1649095" h="743585">
                <a:moveTo>
                  <a:pt x="0" y="0"/>
                </a:moveTo>
                <a:lnTo>
                  <a:pt x="0" y="743584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0046" y="5189982"/>
            <a:ext cx="0" cy="741045"/>
          </a:xfrm>
          <a:custGeom>
            <a:avLst/>
            <a:gdLst/>
            <a:ahLst/>
            <a:cxnLst/>
            <a:rect l="l" t="t" r="r" b="b"/>
            <a:pathLst>
              <a:path h="741045">
                <a:moveTo>
                  <a:pt x="0" y="0"/>
                </a:moveTo>
                <a:lnTo>
                  <a:pt x="0" y="740664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89682" y="3059430"/>
            <a:ext cx="1649095" cy="563880"/>
          </a:xfrm>
          <a:custGeom>
            <a:avLst/>
            <a:gdLst/>
            <a:ahLst/>
            <a:cxnLst/>
            <a:rect l="l" t="t" r="r" b="b"/>
            <a:pathLst>
              <a:path w="1649095" h="563879">
                <a:moveTo>
                  <a:pt x="1648841" y="7620"/>
                </a:moveTo>
                <a:lnTo>
                  <a:pt x="3048" y="7620"/>
                </a:lnTo>
              </a:path>
              <a:path w="1649095" h="563879">
                <a:moveTo>
                  <a:pt x="0" y="0"/>
                </a:moveTo>
                <a:lnTo>
                  <a:pt x="0" y="563499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9682" y="3710178"/>
            <a:ext cx="1649095" cy="657225"/>
          </a:xfrm>
          <a:custGeom>
            <a:avLst/>
            <a:gdLst/>
            <a:ahLst/>
            <a:cxnLst/>
            <a:rect l="l" t="t" r="r" b="b"/>
            <a:pathLst>
              <a:path w="1649095" h="657225">
                <a:moveTo>
                  <a:pt x="1648841" y="7619"/>
                </a:moveTo>
                <a:lnTo>
                  <a:pt x="3048" y="7619"/>
                </a:lnTo>
              </a:path>
              <a:path w="1649095" h="657225">
                <a:moveTo>
                  <a:pt x="0" y="0"/>
                </a:moveTo>
                <a:lnTo>
                  <a:pt x="0" y="656716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89682" y="4635246"/>
            <a:ext cx="0" cy="842644"/>
          </a:xfrm>
          <a:custGeom>
            <a:avLst/>
            <a:gdLst/>
            <a:ahLst/>
            <a:cxnLst/>
            <a:rect l="l" t="t" r="r" b="b"/>
            <a:pathLst>
              <a:path h="842645">
                <a:moveTo>
                  <a:pt x="0" y="0"/>
                </a:moveTo>
                <a:lnTo>
                  <a:pt x="0" y="842518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53000" y="2138172"/>
            <a:ext cx="1630680" cy="132715"/>
          </a:xfrm>
          <a:prstGeom prst="rect">
            <a:avLst/>
          </a:prstGeom>
          <a:solidFill>
            <a:srgbClr val="DEE7EB"/>
          </a:solidFill>
        </p:spPr>
        <p:txBody>
          <a:bodyPr vert="horz" wrap="square" lIns="0" tIns="1968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55"/>
              </a:spcBef>
            </a:pPr>
            <a:r>
              <a:rPr sz="700" spc="20" dirty="0">
                <a:solidFill>
                  <a:srgbClr val="003562"/>
                </a:solidFill>
                <a:latin typeface="Calibri"/>
                <a:cs typeface="Calibri"/>
              </a:rPr>
              <a:t>Stipendia</a:t>
            </a:r>
            <a:r>
              <a:rPr sz="700" spc="7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003562"/>
                </a:solidFill>
                <a:latin typeface="Calibri"/>
                <a:cs typeface="Calibri"/>
              </a:rPr>
              <a:t>pro</a:t>
            </a:r>
            <a:r>
              <a:rPr sz="700" spc="4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15" dirty="0">
                <a:solidFill>
                  <a:srgbClr val="003562"/>
                </a:solidFill>
                <a:latin typeface="Calibri"/>
                <a:cs typeface="Calibri"/>
              </a:rPr>
              <a:t>postdoktorandy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67985" y="2283200"/>
            <a:ext cx="829310" cy="2654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Krátká</a:t>
            </a:r>
            <a:r>
              <a:rPr sz="550" spc="114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výzkumná</a:t>
            </a:r>
            <a:r>
              <a:rPr sz="550" spc="15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stipendia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(viz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Stipendia pro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doktorandy)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67985" y="2591668"/>
            <a:ext cx="1588770" cy="69278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40"/>
              </a:spcBef>
            </a:pP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Výzkumné</a:t>
            </a:r>
            <a:r>
              <a:rPr sz="550" spc="10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pobyty</a:t>
            </a:r>
            <a:r>
              <a:rPr sz="550" spc="6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pro</a:t>
            </a:r>
            <a:r>
              <a:rPr sz="550" spc="5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vysokoškolské</a:t>
            </a:r>
            <a:r>
              <a:rPr sz="550" spc="11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učitele</a:t>
            </a:r>
            <a:r>
              <a:rPr sz="550" spc="9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a</a:t>
            </a:r>
            <a:r>
              <a:rPr sz="550" spc="3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20" dirty="0">
                <a:solidFill>
                  <a:srgbClr val="DF6C27"/>
                </a:solidFill>
                <a:latin typeface="Calibri"/>
                <a:cs typeface="Calibri"/>
              </a:rPr>
              <a:t>vědce</a:t>
            </a:r>
            <a:endParaRPr sz="550">
              <a:latin typeface="Calibri"/>
              <a:cs typeface="Calibri"/>
            </a:endParaRPr>
          </a:p>
          <a:p>
            <a:pPr marL="52069" marR="201295" indent="-40005" algn="just">
              <a:lnSpc>
                <a:spcPct val="115999"/>
              </a:lnSpc>
              <a:spcBef>
                <a:spcPts val="160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7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stipendium</a:t>
            </a:r>
            <a:r>
              <a:rPr sz="500" spc="7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umožňuje</a:t>
            </a:r>
            <a:r>
              <a:rPr sz="500" spc="8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vysokoškolským</a:t>
            </a:r>
            <a:r>
              <a:rPr sz="500" spc="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učitelům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vědeckým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pracovníkům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absolvovat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výzkumný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pobyt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délce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do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3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měsíců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délka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stipendia: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1–3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měsíce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termín</a:t>
            </a:r>
            <a:r>
              <a:rPr sz="500" spc="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podání</a:t>
            </a:r>
            <a:r>
              <a:rPr sz="500" spc="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žádosti:</a:t>
            </a:r>
            <a:r>
              <a:rPr sz="500" spc="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2x</a:t>
            </a:r>
            <a:r>
              <a:rPr sz="500" spc="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ročně:</a:t>
            </a:r>
            <a:r>
              <a:rPr sz="500" spc="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15.</a:t>
            </a:r>
            <a:r>
              <a:rPr sz="500" spc="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listopadu</a:t>
            </a:r>
            <a:r>
              <a:rPr sz="500" spc="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2023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30.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dubna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2024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67985" y="3349244"/>
            <a:ext cx="1433195" cy="770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240">
              <a:lnSpc>
                <a:spcPct val="114500"/>
              </a:lnSpc>
              <a:spcBef>
                <a:spcPts val="100"/>
              </a:spcBef>
            </a:pP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Stipendia</a:t>
            </a:r>
            <a:r>
              <a:rPr sz="550" spc="1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pro</a:t>
            </a:r>
            <a:r>
              <a:rPr sz="550" spc="1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umělce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a</a:t>
            </a:r>
            <a:r>
              <a:rPr sz="550" spc="11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architekty </a:t>
            </a: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–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pracovní</a:t>
            </a:r>
            <a:r>
              <a:rPr sz="550" spc="10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pobyty</a:t>
            </a:r>
            <a:r>
              <a:rPr sz="550" spc="7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pro</a:t>
            </a:r>
            <a:r>
              <a:rPr sz="550" spc="7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vysokoškolské</a:t>
            </a:r>
            <a:r>
              <a:rPr sz="550" spc="114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učitele</a:t>
            </a:r>
            <a:endParaRPr sz="550">
              <a:latin typeface="Calibri"/>
              <a:cs typeface="Calibri"/>
            </a:endParaRPr>
          </a:p>
          <a:p>
            <a:pPr marL="52069" marR="5080" indent="-40005">
              <a:lnSpc>
                <a:spcPct val="114999"/>
              </a:lnSpc>
              <a:spcBef>
                <a:spcPts val="16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stipendium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umožňuje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vysokoškolským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učitelům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uměleckých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oborů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oboru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architektura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absolvovat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pracovní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pobyt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partnerské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instituci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délka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stipendia: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1–3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měsíce</a:t>
            </a:r>
            <a:endParaRPr sz="500">
              <a:latin typeface="Calibri"/>
              <a:cs typeface="Calibri"/>
            </a:endParaRPr>
          </a:p>
          <a:p>
            <a:pPr marL="12700" marR="10160">
              <a:lnSpc>
                <a:spcPts val="700"/>
              </a:lnSpc>
            </a:pP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termín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podání</a:t>
            </a:r>
            <a:r>
              <a:rPr sz="500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žádosti: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2x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ročně: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15.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listopadu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2023 </a:t>
            </a:r>
            <a:r>
              <a:rPr sz="500" spc="-9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 30.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dubna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67985" y="4154303"/>
            <a:ext cx="1491615" cy="7886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Bilaterální</a:t>
            </a:r>
            <a:r>
              <a:rPr sz="550" spc="114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výměna</a:t>
            </a:r>
            <a:r>
              <a:rPr sz="550" spc="12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vědců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stipendium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umožňuje</a:t>
            </a:r>
            <a:r>
              <a:rPr sz="500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vysokoškolským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učitelům</a:t>
            </a:r>
            <a:endParaRPr sz="5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vědcům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absolvovat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výzkumný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pobyt</a:t>
            </a:r>
            <a:r>
              <a:rPr sz="500" spc="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do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3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měsíců</a:t>
            </a:r>
            <a:endParaRPr sz="500">
              <a:latin typeface="Calibri"/>
              <a:cs typeface="Calibri"/>
            </a:endParaRPr>
          </a:p>
          <a:p>
            <a:pPr marL="12700" marR="5080" indent="39370">
              <a:lnSpc>
                <a:spcPct val="114999"/>
              </a:lnSpc>
              <a:spcBef>
                <a:spcPts val="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 německé univerzitě nebo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ve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výzkumném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ústavu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podmínka: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současně</a:t>
            </a:r>
            <a:r>
              <a:rPr sz="500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podaná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žádost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z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německé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strany </a:t>
            </a:r>
            <a:r>
              <a:rPr sz="500" spc="-9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délka</a:t>
            </a:r>
            <a:r>
              <a:rPr sz="500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stipendia: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7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dní–3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měsíce</a:t>
            </a:r>
            <a:endParaRPr sz="500">
              <a:latin typeface="Calibri"/>
              <a:cs typeface="Calibri"/>
            </a:endParaRPr>
          </a:p>
          <a:p>
            <a:pPr marL="12700" marR="67945">
              <a:lnSpc>
                <a:spcPct val="115999"/>
              </a:lnSpc>
            </a:pP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termín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podání</a:t>
            </a:r>
            <a:r>
              <a:rPr sz="500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žádosti: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2x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ročně: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15.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listopadu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2023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 30. dubna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53000" y="5189220"/>
            <a:ext cx="1630680" cy="128270"/>
          </a:xfrm>
          <a:prstGeom prst="rect">
            <a:avLst/>
          </a:prstGeom>
          <a:solidFill>
            <a:srgbClr val="DEE7EB"/>
          </a:solidFill>
        </p:spPr>
        <p:txBody>
          <a:bodyPr vert="horz" wrap="square" lIns="0" tIns="14604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4"/>
              </a:spcBef>
            </a:pPr>
            <a:r>
              <a:rPr sz="700" spc="20" dirty="0">
                <a:solidFill>
                  <a:srgbClr val="003562"/>
                </a:solidFill>
                <a:latin typeface="Calibri"/>
                <a:cs typeface="Calibri"/>
              </a:rPr>
              <a:t>Stipendia</a:t>
            </a:r>
            <a:r>
              <a:rPr sz="700" spc="7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003562"/>
                </a:solidFill>
                <a:latin typeface="Calibri"/>
                <a:cs typeface="Calibri"/>
              </a:rPr>
              <a:t>pro</a:t>
            </a:r>
            <a:r>
              <a:rPr sz="700" spc="2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3562"/>
                </a:solidFill>
                <a:latin typeface="Calibri"/>
                <a:cs typeface="Calibri"/>
              </a:rPr>
              <a:t>bývalé</a:t>
            </a:r>
            <a:r>
              <a:rPr sz="700" spc="5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15" dirty="0">
                <a:solidFill>
                  <a:srgbClr val="003562"/>
                </a:solidFill>
                <a:latin typeface="Calibri"/>
                <a:cs typeface="Calibri"/>
              </a:rPr>
              <a:t>stipendisty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67985" y="5337281"/>
            <a:ext cx="1483995" cy="60388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Nová</a:t>
            </a:r>
            <a:r>
              <a:rPr sz="550" spc="10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pozvání</a:t>
            </a:r>
            <a:r>
              <a:rPr sz="550" spc="13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pro</a:t>
            </a:r>
            <a:r>
              <a:rPr sz="550" spc="9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bývalé</a:t>
            </a:r>
            <a:r>
              <a:rPr sz="550" spc="13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stipendisty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určeno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bývalým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stipendistům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DAAD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výzkumnou</a:t>
            </a:r>
            <a:endParaRPr sz="5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nebo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odbornou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pracovní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činnost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délce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do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3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měsíců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délka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stipendia: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1–3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měsíce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termín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podání</a:t>
            </a:r>
            <a:r>
              <a:rPr sz="500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žádosti: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2x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ročně: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15.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listopadu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2023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30.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dubna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2024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5695" y="2138172"/>
            <a:ext cx="1633855" cy="231775"/>
          </a:xfrm>
          <a:prstGeom prst="rect">
            <a:avLst/>
          </a:prstGeom>
          <a:solidFill>
            <a:srgbClr val="DEE7EB"/>
          </a:solidFill>
        </p:spPr>
        <p:txBody>
          <a:bodyPr vert="horz" wrap="square" lIns="0" tIns="698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55"/>
              </a:spcBef>
            </a:pPr>
            <a:r>
              <a:rPr sz="700" spc="20" dirty="0">
                <a:solidFill>
                  <a:srgbClr val="003562"/>
                </a:solidFill>
                <a:latin typeface="Calibri"/>
                <a:cs typeface="Calibri"/>
              </a:rPr>
              <a:t>Stipendia</a:t>
            </a:r>
            <a:r>
              <a:rPr sz="700" spc="7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003562"/>
                </a:solidFill>
                <a:latin typeface="Calibri"/>
                <a:cs typeface="Calibri"/>
              </a:rPr>
              <a:t>pro</a:t>
            </a:r>
            <a:r>
              <a:rPr sz="700" spc="3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3562"/>
                </a:solidFill>
                <a:latin typeface="Calibri"/>
                <a:cs typeface="Calibri"/>
              </a:rPr>
              <a:t>studenty</a:t>
            </a:r>
            <a:r>
              <a:rPr sz="700" spc="3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15" dirty="0">
                <a:solidFill>
                  <a:srgbClr val="003562"/>
                </a:solidFill>
                <a:latin typeface="Calibri"/>
                <a:cs typeface="Calibri"/>
              </a:rPr>
              <a:t>bakalářských</a:t>
            </a:r>
            <a:endParaRPr sz="7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700" spc="-5" dirty="0">
                <a:solidFill>
                  <a:srgbClr val="003562"/>
                </a:solidFill>
                <a:latin typeface="Calibri"/>
                <a:cs typeface="Calibri"/>
              </a:rPr>
              <a:t>a</a:t>
            </a:r>
            <a:r>
              <a:rPr sz="700" spc="1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3562"/>
                </a:solidFill>
                <a:latin typeface="Calibri"/>
                <a:cs typeface="Calibri"/>
              </a:rPr>
              <a:t>magisterských</a:t>
            </a:r>
            <a:r>
              <a:rPr sz="700" spc="2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003562"/>
                </a:solidFill>
                <a:latin typeface="Calibri"/>
                <a:cs typeface="Calibri"/>
              </a:rPr>
              <a:t>programů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5000" y="2390119"/>
            <a:ext cx="1572260" cy="6115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Stipendia</a:t>
            </a:r>
            <a:r>
              <a:rPr sz="550" spc="8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umožňující</a:t>
            </a:r>
            <a:r>
              <a:rPr sz="550" spc="7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účast</a:t>
            </a:r>
            <a:r>
              <a:rPr sz="550" spc="5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na</a:t>
            </a:r>
            <a:r>
              <a:rPr sz="550" spc="7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letním</a:t>
            </a:r>
            <a:r>
              <a:rPr sz="550" spc="9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5" dirty="0">
                <a:solidFill>
                  <a:srgbClr val="DF6C27"/>
                </a:solidFill>
                <a:latin typeface="Calibri"/>
                <a:cs typeface="Calibri"/>
              </a:rPr>
              <a:t>kurzu</a:t>
            </a:r>
            <a:endParaRPr sz="550">
              <a:latin typeface="Calibri"/>
              <a:cs typeface="Calibri"/>
            </a:endParaRPr>
          </a:p>
          <a:p>
            <a:pPr marL="52069" marR="5080" indent="-40005">
              <a:lnSpc>
                <a:spcPct val="115999"/>
              </a:lnSpc>
              <a:spcBef>
                <a:spcPts val="160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7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pro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studenty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všech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oborů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bakalářského a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magisterského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studia od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2.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ročníku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VŠ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–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seznam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nabízených kurzů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na: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u="sng" dirty="0">
                <a:solidFill>
                  <a:srgbClr val="0000FF"/>
                </a:solidFill>
                <a:uFill>
                  <a:solidFill>
                    <a:srgbClr val="1F5E9E"/>
                  </a:solidFill>
                </a:uFill>
                <a:latin typeface="Calibri"/>
                <a:cs typeface="Calibri"/>
                <a:hlinkClick r:id="rId2"/>
              </a:rPr>
              <a:t>www.daad.de/hsk-kursliste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délka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stipendia: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3–4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týdny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termín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podání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žádosti: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1.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prosince</a:t>
            </a:r>
            <a:r>
              <a:rPr sz="500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5000" y="3059938"/>
            <a:ext cx="158115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2900">
              <a:lnSpc>
                <a:spcPct val="109100"/>
              </a:lnSpc>
              <a:spcBef>
                <a:spcPts val="100"/>
              </a:spcBef>
            </a:pP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Studijní stipendia</a:t>
            </a:r>
            <a:r>
              <a:rPr sz="550" spc="1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–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 magisterské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studium </a:t>
            </a:r>
            <a:r>
              <a:rPr sz="550" spc="-11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pro</a:t>
            </a:r>
            <a:r>
              <a:rPr sz="550" spc="6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všechny</a:t>
            </a:r>
            <a:r>
              <a:rPr sz="550" spc="6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vědní</a:t>
            </a:r>
            <a:r>
              <a:rPr sz="550" spc="8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5" dirty="0">
                <a:solidFill>
                  <a:srgbClr val="DF6C27"/>
                </a:solidFill>
                <a:latin typeface="Calibri"/>
                <a:cs typeface="Calibri"/>
              </a:rPr>
              <a:t>obory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9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určeno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k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absolvování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navazujícího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magisterského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studia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délka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stipendia: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10–24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měsíců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termín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podání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žádosti: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15.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listopadu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5000" y="3609065"/>
            <a:ext cx="1384935" cy="5238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Studijní</a:t>
            </a:r>
            <a:r>
              <a:rPr sz="550" spc="6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stipendia</a:t>
            </a:r>
            <a:r>
              <a:rPr sz="550" spc="8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pro</a:t>
            </a:r>
            <a:r>
              <a:rPr sz="550" spc="7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architekty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8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určeno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k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absolvování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navazujícího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magisterského</a:t>
            </a:r>
            <a:endParaRPr sz="5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studia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oboru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architektura</a:t>
            </a:r>
            <a:endParaRPr sz="500">
              <a:latin typeface="Calibri"/>
              <a:cs typeface="Calibri"/>
            </a:endParaRPr>
          </a:p>
          <a:p>
            <a:pPr marL="12700" marR="386715">
              <a:lnSpc>
                <a:spcPct val="118000"/>
              </a:lnSpc>
              <a:spcBef>
                <a:spcPts val="50"/>
              </a:spcBef>
            </a:pP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délka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stipendia: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10–24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měsíců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termín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podání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žádosti: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25.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září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5304" y="4172945"/>
            <a:ext cx="1342390" cy="5232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Studijní</a:t>
            </a:r>
            <a:r>
              <a:rPr sz="550" spc="4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stipendia</a:t>
            </a:r>
            <a:r>
              <a:rPr sz="550" spc="7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pro</a:t>
            </a:r>
            <a:r>
              <a:rPr sz="550" spc="6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umělce</a:t>
            </a:r>
            <a:r>
              <a:rPr sz="550" spc="6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–</a:t>
            </a:r>
            <a:r>
              <a:rPr sz="550" spc="7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20" dirty="0">
                <a:solidFill>
                  <a:srgbClr val="DF6C27"/>
                </a:solidFill>
                <a:latin typeface="Calibri"/>
                <a:cs typeface="Calibri"/>
              </a:rPr>
              <a:t>hudba</a:t>
            </a:r>
            <a:endParaRPr sz="550">
              <a:latin typeface="Calibri"/>
              <a:cs typeface="Calibri"/>
            </a:endParaRPr>
          </a:p>
          <a:p>
            <a:pPr marL="52069" marR="5080" indent="-40005">
              <a:lnSpc>
                <a:spcPct val="115999"/>
              </a:lnSpc>
              <a:spcBef>
                <a:spcPts val="160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určeno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absolventům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oboru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hudba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navazující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magisterské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studium</a:t>
            </a:r>
            <a:endParaRPr sz="500">
              <a:latin typeface="Calibri"/>
              <a:cs typeface="Calibri"/>
            </a:endParaRPr>
          </a:p>
          <a:p>
            <a:pPr marL="12700" marR="342900">
              <a:lnSpc>
                <a:spcPct val="118000"/>
              </a:lnSpc>
              <a:spcBef>
                <a:spcPts val="45"/>
              </a:spcBef>
            </a:pP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délka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stipendia: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10–24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měsíců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termín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podání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žádosti: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28.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září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5304" y="4736444"/>
            <a:ext cx="1432560" cy="5232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Studijní</a:t>
            </a:r>
            <a:r>
              <a:rPr sz="550" spc="4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stipendia</a:t>
            </a:r>
            <a:r>
              <a:rPr sz="550" spc="8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pro</a:t>
            </a:r>
            <a:r>
              <a:rPr sz="550" spc="7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umělce</a:t>
            </a:r>
            <a:r>
              <a:rPr sz="550" spc="8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–</a:t>
            </a:r>
            <a:r>
              <a:rPr sz="550" spc="7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scénické</a:t>
            </a:r>
            <a:r>
              <a:rPr sz="550" spc="8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20" dirty="0">
                <a:solidFill>
                  <a:srgbClr val="DF6C27"/>
                </a:solidFill>
                <a:latin typeface="Calibri"/>
                <a:cs typeface="Calibri"/>
              </a:rPr>
              <a:t>umění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7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určeno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absolventům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oboru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scénické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umění</a:t>
            </a:r>
            <a:endParaRPr sz="5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navazující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magisterské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studium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délka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stipendia: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10–24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měsíců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termín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podání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žádosti: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2.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listopadu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5000" y="5337810"/>
            <a:ext cx="1466215" cy="5969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Studijní</a:t>
            </a:r>
            <a:r>
              <a:rPr sz="550" spc="4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stipendia</a:t>
            </a:r>
            <a:r>
              <a:rPr sz="550" spc="9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pro</a:t>
            </a:r>
            <a:r>
              <a:rPr sz="550" spc="7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umělce</a:t>
            </a:r>
            <a:r>
              <a:rPr sz="550" spc="9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–</a:t>
            </a:r>
            <a:r>
              <a:rPr sz="550" spc="7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výtvarné</a:t>
            </a:r>
            <a:r>
              <a:rPr sz="550" spc="10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umění,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design</a:t>
            </a:r>
            <a:r>
              <a:rPr sz="550" spc="5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a</a:t>
            </a:r>
            <a:r>
              <a:rPr sz="550" spc="4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20" dirty="0">
                <a:solidFill>
                  <a:srgbClr val="DF6C27"/>
                </a:solidFill>
                <a:latin typeface="Calibri"/>
                <a:cs typeface="Calibri"/>
              </a:rPr>
              <a:t>film</a:t>
            </a:r>
            <a:endParaRPr sz="550">
              <a:latin typeface="Calibri"/>
              <a:cs typeface="Calibri"/>
            </a:endParaRPr>
          </a:p>
          <a:p>
            <a:pPr marL="52069" marR="29845" indent="-40005">
              <a:lnSpc>
                <a:spcPct val="115999"/>
              </a:lnSpc>
              <a:spcBef>
                <a:spcPts val="19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určeno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absolventům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oborů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výtvarné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umění,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design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film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navazující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magisterské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studium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délka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stipendia: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10–24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měsíců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termín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podání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žádosti: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30.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listopadu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02635" y="2138172"/>
            <a:ext cx="1624965" cy="132715"/>
          </a:xfrm>
          <a:prstGeom prst="rect">
            <a:avLst/>
          </a:prstGeom>
          <a:solidFill>
            <a:srgbClr val="DEE7EB"/>
          </a:solidFill>
        </p:spPr>
        <p:txBody>
          <a:bodyPr vert="horz" wrap="square" lIns="0" tIns="1968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55"/>
              </a:spcBef>
            </a:pPr>
            <a:r>
              <a:rPr sz="700" spc="20" dirty="0">
                <a:solidFill>
                  <a:srgbClr val="003562"/>
                </a:solidFill>
                <a:latin typeface="Calibri"/>
                <a:cs typeface="Calibri"/>
              </a:rPr>
              <a:t>Stipendia</a:t>
            </a:r>
            <a:r>
              <a:rPr sz="700" spc="7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003562"/>
                </a:solidFill>
                <a:latin typeface="Calibri"/>
                <a:cs typeface="Calibri"/>
              </a:rPr>
              <a:t>pro</a:t>
            </a:r>
            <a:r>
              <a:rPr sz="700" spc="4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15" dirty="0">
                <a:solidFill>
                  <a:srgbClr val="003562"/>
                </a:solidFill>
                <a:latin typeface="Calibri"/>
                <a:cs typeface="Calibri"/>
              </a:rPr>
              <a:t>doktorandy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12542" y="2283200"/>
            <a:ext cx="1570355" cy="70421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Krátká</a:t>
            </a:r>
            <a:r>
              <a:rPr sz="550" spc="11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výzkumná</a:t>
            </a:r>
            <a:r>
              <a:rPr sz="550" spc="15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stipendia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1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stipendium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umožňuje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absolvovat</a:t>
            </a:r>
            <a:r>
              <a:rPr sz="500" spc="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krátkodobý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pobyt</a:t>
            </a:r>
            <a:endParaRPr sz="500">
              <a:latin typeface="Calibri"/>
              <a:cs typeface="Calibri"/>
            </a:endParaRPr>
          </a:p>
          <a:p>
            <a:pPr marL="52069" marR="5080">
              <a:lnSpc>
                <a:spcPts val="700"/>
              </a:lnSpc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do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6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měsíců na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německé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univerzitě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nebo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ve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výzkumném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ústavu</a:t>
            </a:r>
            <a:r>
              <a:rPr sz="500" spc="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rámci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výzkumné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činnosti v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ČR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délka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stipendia: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1–6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měsíců</a:t>
            </a:r>
            <a:endParaRPr sz="500">
              <a:latin typeface="Calibri"/>
              <a:cs typeface="Calibri"/>
            </a:endParaRPr>
          </a:p>
          <a:p>
            <a:pPr marL="12700" marR="147320">
              <a:lnSpc>
                <a:spcPts val="700"/>
              </a:lnSpc>
            </a:pP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termín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podání</a:t>
            </a:r>
            <a:r>
              <a:rPr sz="500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žádosti: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2x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ročně: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15.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listopadu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2023 </a:t>
            </a:r>
            <a:r>
              <a:rPr sz="500" spc="-9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 30. dubna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12542" y="3023114"/>
            <a:ext cx="1541145" cy="6229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Roční</a:t>
            </a:r>
            <a:r>
              <a:rPr sz="550" spc="9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výzkumná</a:t>
            </a:r>
            <a:r>
              <a:rPr sz="550" spc="12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stipendia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7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stipendium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umožňuje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absolvovat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pobyt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 délce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až</a:t>
            </a:r>
            <a:endParaRPr sz="500">
              <a:latin typeface="Calibri"/>
              <a:cs typeface="Calibri"/>
            </a:endParaRPr>
          </a:p>
          <a:p>
            <a:pPr marL="52069" marR="5080">
              <a:lnSpc>
                <a:spcPts val="700"/>
              </a:lnSpc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2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semestrů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 německé univerzitě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nebo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ve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výzkumném </a:t>
            </a:r>
            <a:r>
              <a:rPr sz="500" spc="-1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ústavu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rámci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doktorátu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ČR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délka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stipendia: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7–12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měsíců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termín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podání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žádosti: 15.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listopadu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12542" y="3701033"/>
            <a:ext cx="1419225" cy="685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Výzkumná</a:t>
            </a:r>
            <a:r>
              <a:rPr sz="550" spc="8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stipendia</a:t>
            </a:r>
            <a:r>
              <a:rPr sz="550" spc="9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v</a:t>
            </a:r>
            <a:r>
              <a:rPr sz="550" spc="4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rámci</a:t>
            </a:r>
            <a:r>
              <a:rPr sz="550" spc="6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doktorátu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s</a:t>
            </a:r>
            <a:r>
              <a:rPr sz="550" spc="5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dvojím</a:t>
            </a:r>
            <a:r>
              <a:rPr sz="550" spc="114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5" dirty="0">
                <a:solidFill>
                  <a:srgbClr val="DF6C27"/>
                </a:solidFill>
                <a:latin typeface="Calibri"/>
                <a:cs typeface="Calibri"/>
              </a:rPr>
              <a:t>vedením</a:t>
            </a:r>
            <a:r>
              <a:rPr sz="550" spc="114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/Cotutelle</a:t>
            </a:r>
            <a:endParaRPr sz="550">
              <a:latin typeface="Calibri"/>
              <a:cs typeface="Calibri"/>
            </a:endParaRPr>
          </a:p>
          <a:p>
            <a:pPr marL="52069" marR="5080" indent="-40005">
              <a:lnSpc>
                <a:spcPct val="115999"/>
              </a:lnSpc>
              <a:spcBef>
                <a:spcPts val="19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7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stipendium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umožňuje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absolvovat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pobyt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 délce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až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2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let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na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německé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univerzitě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nebo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ve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výzkumném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ústavu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v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rámci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doktorátu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délka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stipendia: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max.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2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roky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termín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podání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žádosti: 15.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listopadu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2023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02635" y="4634484"/>
            <a:ext cx="1635760" cy="226060"/>
          </a:xfrm>
          <a:prstGeom prst="rect">
            <a:avLst/>
          </a:prstGeom>
          <a:solidFill>
            <a:srgbClr val="DEE7EB"/>
          </a:solidFill>
        </p:spPr>
        <p:txBody>
          <a:bodyPr vert="horz" wrap="square" lIns="0" tIns="5715" rIns="0" bIns="0" rtlCol="0">
            <a:spAutoFit/>
          </a:bodyPr>
          <a:lstStyle/>
          <a:p>
            <a:pPr marL="21590">
              <a:lnSpc>
                <a:spcPts val="835"/>
              </a:lnSpc>
              <a:spcBef>
                <a:spcPts val="45"/>
              </a:spcBef>
            </a:pPr>
            <a:r>
              <a:rPr sz="700" spc="20" dirty="0">
                <a:solidFill>
                  <a:srgbClr val="003562"/>
                </a:solidFill>
                <a:latin typeface="Calibri"/>
                <a:cs typeface="Calibri"/>
              </a:rPr>
              <a:t>Stipendia</a:t>
            </a:r>
            <a:r>
              <a:rPr sz="700" spc="75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003562"/>
                </a:solidFill>
                <a:latin typeface="Calibri"/>
                <a:cs typeface="Calibri"/>
              </a:rPr>
              <a:t>pro</a:t>
            </a:r>
            <a:r>
              <a:rPr sz="700" spc="3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3562"/>
                </a:solidFill>
                <a:latin typeface="Calibri"/>
                <a:cs typeface="Calibri"/>
              </a:rPr>
              <a:t>skupiny</a:t>
            </a:r>
            <a:r>
              <a:rPr sz="700" spc="7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003562"/>
                </a:solidFill>
                <a:latin typeface="Calibri"/>
                <a:cs typeface="Calibri"/>
              </a:rPr>
              <a:t>studentů</a:t>
            </a:r>
            <a:endParaRPr sz="700">
              <a:latin typeface="Calibri"/>
              <a:cs typeface="Calibri"/>
            </a:endParaRPr>
          </a:p>
          <a:p>
            <a:pPr marL="21590">
              <a:lnSpc>
                <a:spcPts val="835"/>
              </a:lnSpc>
            </a:pPr>
            <a:r>
              <a:rPr sz="700" spc="-5" dirty="0">
                <a:solidFill>
                  <a:srgbClr val="003562"/>
                </a:solidFill>
                <a:latin typeface="Calibri"/>
                <a:cs typeface="Calibri"/>
              </a:rPr>
              <a:t>v</a:t>
            </a:r>
            <a:r>
              <a:rPr sz="700" spc="-1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3562"/>
                </a:solidFill>
                <a:latin typeface="Calibri"/>
                <a:cs typeface="Calibri"/>
              </a:rPr>
              <a:t>doprovodu</a:t>
            </a:r>
            <a:r>
              <a:rPr sz="700" spc="3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3562"/>
                </a:solidFill>
                <a:latin typeface="Calibri"/>
                <a:cs typeface="Calibri"/>
              </a:rPr>
              <a:t>vysokoškolského</a:t>
            </a:r>
            <a:r>
              <a:rPr sz="700" spc="60" dirty="0">
                <a:solidFill>
                  <a:srgbClr val="003562"/>
                </a:solidFill>
                <a:latin typeface="Calibri"/>
                <a:cs typeface="Calibri"/>
              </a:rPr>
              <a:t> </a:t>
            </a:r>
            <a:r>
              <a:rPr sz="700" spc="-20" dirty="0">
                <a:solidFill>
                  <a:srgbClr val="003562"/>
                </a:solidFill>
                <a:latin typeface="Calibri"/>
                <a:cs typeface="Calibri"/>
              </a:rPr>
              <a:t>učitele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12542" y="4898897"/>
            <a:ext cx="1448435" cy="5969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Studijní</a:t>
            </a:r>
            <a:r>
              <a:rPr sz="550" spc="9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cesty</a:t>
            </a:r>
            <a:r>
              <a:rPr sz="550" spc="7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skupin</a:t>
            </a:r>
            <a:r>
              <a:rPr sz="550" spc="114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5" dirty="0">
                <a:solidFill>
                  <a:srgbClr val="DF6C27"/>
                </a:solidFill>
                <a:latin typeface="Calibri"/>
                <a:cs typeface="Calibri"/>
              </a:rPr>
              <a:t>zahraničních</a:t>
            </a:r>
            <a:r>
              <a:rPr sz="550" spc="125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studentů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do</a:t>
            </a:r>
            <a:r>
              <a:rPr sz="550" dirty="0">
                <a:solidFill>
                  <a:srgbClr val="DF6C27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DF6C27"/>
                </a:solidFill>
                <a:latin typeface="Calibri"/>
                <a:cs typeface="Calibri"/>
              </a:rPr>
              <a:t>Německa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stipendium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je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určeno na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cesty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návštěvou</a:t>
            </a:r>
            <a:r>
              <a:rPr sz="500" spc="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nejméně</a:t>
            </a:r>
            <a:endParaRPr sz="5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dvou</a:t>
            </a:r>
            <a:r>
              <a:rPr sz="500" spc="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německých</a:t>
            </a:r>
            <a:r>
              <a:rPr sz="500" spc="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VŠ</a:t>
            </a:r>
            <a:endParaRPr sz="500">
              <a:latin typeface="Calibri"/>
              <a:cs typeface="Calibri"/>
            </a:endParaRPr>
          </a:p>
          <a:p>
            <a:pPr marL="12700" marR="78105">
              <a:lnSpc>
                <a:spcPct val="118000"/>
              </a:lnSpc>
              <a:spcBef>
                <a:spcPts val="45"/>
              </a:spcBef>
            </a:pP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›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žádost podává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vysokoškolský učitel české 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VŠ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te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rm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í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y</a:t>
            </a:r>
            <a:r>
              <a:rPr sz="500" spc="-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podán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í</a:t>
            </a:r>
            <a:r>
              <a:rPr sz="500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ž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ádo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i:</a:t>
            </a:r>
            <a:r>
              <a:rPr sz="500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3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x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č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ě</a:t>
            </a:r>
            <a:r>
              <a:rPr sz="500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–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1.2.,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1.5.,</a:t>
            </a:r>
            <a:r>
              <a:rPr sz="500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21F1F"/>
                </a:solidFill>
                <a:latin typeface="Calibri"/>
                <a:cs typeface="Calibri"/>
              </a:rPr>
              <a:t>1.11.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02741" y="4197858"/>
            <a:ext cx="1649095" cy="480059"/>
          </a:xfrm>
          <a:custGeom>
            <a:avLst/>
            <a:gdLst/>
            <a:ahLst/>
            <a:cxnLst/>
            <a:rect l="l" t="t" r="r" b="b"/>
            <a:pathLst>
              <a:path w="1649095" h="480060">
                <a:moveTo>
                  <a:pt x="1648840" y="7620"/>
                </a:moveTo>
                <a:lnTo>
                  <a:pt x="1523" y="7620"/>
                </a:lnTo>
              </a:path>
              <a:path w="1649095" h="480060">
                <a:moveTo>
                  <a:pt x="0" y="0"/>
                </a:moveTo>
                <a:lnTo>
                  <a:pt x="0" y="480060"/>
                </a:lnTo>
              </a:path>
            </a:pathLst>
          </a:custGeom>
          <a:ln w="25908">
            <a:solidFill>
              <a:srgbClr val="DEE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0344" y="2023872"/>
            <a:ext cx="1737359" cy="4678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693920" y="2656332"/>
            <a:ext cx="2875915" cy="3017520"/>
            <a:chOff x="4693920" y="2656332"/>
            <a:chExt cx="2875915" cy="30175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3268" y="2656332"/>
              <a:ext cx="1996439" cy="30175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93920" y="4431792"/>
              <a:ext cx="1353185" cy="469265"/>
            </a:xfrm>
            <a:custGeom>
              <a:avLst/>
              <a:gdLst/>
              <a:ahLst/>
              <a:cxnLst/>
              <a:rect l="l" t="t" r="r" b="b"/>
              <a:pathLst>
                <a:path w="1353185" h="469264">
                  <a:moveTo>
                    <a:pt x="57150" y="0"/>
                  </a:moveTo>
                  <a:lnTo>
                    <a:pt x="0" y="227964"/>
                  </a:lnTo>
                  <a:lnTo>
                    <a:pt x="505332" y="355091"/>
                  </a:lnTo>
                  <a:lnTo>
                    <a:pt x="476757" y="469011"/>
                  </a:lnTo>
                  <a:lnTo>
                    <a:pt x="1353184" y="447167"/>
                  </a:lnTo>
                  <a:lnTo>
                    <a:pt x="591057" y="13080"/>
                  </a:lnTo>
                  <a:lnTo>
                    <a:pt x="562482" y="127126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DC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4608" y="4546092"/>
              <a:ext cx="347344" cy="1588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6718" y="4639437"/>
              <a:ext cx="118491" cy="98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6418" y="4674489"/>
              <a:ext cx="322961" cy="16421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06551" y="2971038"/>
            <a:ext cx="2795270" cy="1003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110" dirty="0">
                <a:latin typeface="Calibri"/>
                <a:cs typeface="Calibri"/>
              </a:rPr>
              <a:t>DAAD</a:t>
            </a:r>
            <a:r>
              <a:rPr sz="1450" b="1" spc="170" dirty="0">
                <a:latin typeface="Calibri"/>
                <a:cs typeface="Calibri"/>
              </a:rPr>
              <a:t> </a:t>
            </a:r>
            <a:r>
              <a:rPr sz="1450" b="1" spc="-5" dirty="0">
                <a:latin typeface="Calibri"/>
                <a:cs typeface="Calibri"/>
              </a:rPr>
              <a:t>–</a:t>
            </a:r>
            <a:r>
              <a:rPr sz="1450" b="1" spc="10" dirty="0">
                <a:latin typeface="Calibri"/>
                <a:cs typeface="Calibri"/>
              </a:rPr>
              <a:t> </a:t>
            </a:r>
            <a:r>
              <a:rPr sz="1450" b="1" spc="65" dirty="0">
                <a:latin typeface="Calibri"/>
                <a:cs typeface="Calibri"/>
              </a:rPr>
              <a:t>Information</a:t>
            </a:r>
            <a:r>
              <a:rPr sz="1450" b="1" spc="140" dirty="0">
                <a:latin typeface="Calibri"/>
                <a:cs typeface="Calibri"/>
              </a:rPr>
              <a:t> </a:t>
            </a:r>
            <a:r>
              <a:rPr sz="1450" b="1" spc="60" dirty="0">
                <a:latin typeface="Calibri"/>
                <a:cs typeface="Calibri"/>
              </a:rPr>
              <a:t>Point</a:t>
            </a:r>
            <a:r>
              <a:rPr sz="1450" b="1" spc="95" dirty="0">
                <a:latin typeface="Calibri"/>
                <a:cs typeface="Calibri"/>
              </a:rPr>
              <a:t> </a:t>
            </a:r>
            <a:r>
              <a:rPr sz="1450" b="1" spc="50" dirty="0">
                <a:latin typeface="Calibri"/>
                <a:cs typeface="Calibri"/>
              </a:rPr>
              <a:t>Praha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50" spc="30" dirty="0">
                <a:latin typeface="Calibri"/>
                <a:cs typeface="Calibri"/>
              </a:rPr>
              <a:t>c/o</a:t>
            </a:r>
            <a:r>
              <a:rPr sz="1450" spc="145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Goethe-Institut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40" dirty="0">
                <a:latin typeface="Calibri"/>
                <a:cs typeface="Calibri"/>
              </a:rPr>
              <a:t>Masarykovo</a:t>
            </a:r>
            <a:r>
              <a:rPr sz="1450" spc="16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nábřeží</a:t>
            </a:r>
            <a:r>
              <a:rPr sz="1450" spc="13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32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50" spc="-40" dirty="0">
                <a:latin typeface="Calibri"/>
                <a:cs typeface="Calibri"/>
              </a:rPr>
              <a:t>110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55" dirty="0">
                <a:latin typeface="Calibri"/>
                <a:cs typeface="Calibri"/>
              </a:rPr>
              <a:t>00</a:t>
            </a:r>
            <a:r>
              <a:rPr sz="1450" spc="130" dirty="0">
                <a:latin typeface="Calibri"/>
                <a:cs typeface="Calibri"/>
              </a:rPr>
              <a:t> </a:t>
            </a:r>
            <a:r>
              <a:rPr sz="1450" spc="25" dirty="0">
                <a:latin typeface="Calibri"/>
                <a:cs typeface="Calibri"/>
              </a:rPr>
              <a:t>Praha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1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6551" y="4534916"/>
            <a:ext cx="3865879" cy="11366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b="1" spc="15" dirty="0">
                <a:latin typeface="Calibri"/>
                <a:cs typeface="Calibri"/>
              </a:rPr>
              <a:t>Tel.:</a:t>
            </a:r>
            <a:r>
              <a:rPr sz="1200" b="1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+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40" dirty="0">
                <a:latin typeface="Calibri"/>
                <a:cs typeface="Calibri"/>
              </a:rPr>
              <a:t>420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224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931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182, +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40" dirty="0">
                <a:latin typeface="Calibri"/>
                <a:cs typeface="Calibri"/>
              </a:rPr>
              <a:t>420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702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142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340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b="1" spc="50" dirty="0">
                <a:latin typeface="Calibri"/>
                <a:cs typeface="Calibri"/>
              </a:rPr>
              <a:t>E-mail: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u="sng" spc="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info@daad.cz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b="1" spc="40" dirty="0">
                <a:latin typeface="Calibri"/>
                <a:cs typeface="Calibri"/>
              </a:rPr>
              <a:t>Web: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b="1" u="sng" spc="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www.daad.cz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200" b="1" spc="55" dirty="0">
                <a:latin typeface="Calibri"/>
                <a:cs typeface="Calibri"/>
              </a:rPr>
              <a:t>Facebook:</a:t>
            </a:r>
            <a:r>
              <a:rPr sz="1200" b="1" spc="135" dirty="0">
                <a:latin typeface="Calibri"/>
                <a:cs typeface="Calibri"/>
              </a:rPr>
              <a:t> </a:t>
            </a:r>
            <a:r>
              <a:rPr sz="1200" b="1" u="sng" spc="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www.facebook.com/daadceskarepublika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spc="55" dirty="0">
                <a:latin typeface="Calibri"/>
                <a:cs typeface="Calibri"/>
              </a:rPr>
              <a:t>Instagram:</a:t>
            </a:r>
            <a:r>
              <a:rPr sz="1200" b="1" spc="105" dirty="0">
                <a:latin typeface="Calibri"/>
                <a:cs typeface="Calibri"/>
              </a:rPr>
              <a:t> </a:t>
            </a:r>
            <a:r>
              <a:rPr sz="1200" b="1" u="sng" spc="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www.instagram.com/daad_ceskarepublika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541" y="1838325"/>
            <a:ext cx="299085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50" dirty="0">
                <a:solidFill>
                  <a:srgbClr val="006EC0"/>
                </a:solidFill>
                <a:latin typeface="Calibri"/>
                <a:cs typeface="Calibri"/>
              </a:rPr>
              <a:t>K </a:t>
            </a:r>
            <a:r>
              <a:rPr sz="3250" spc="-72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3250" dirty="0">
                <a:solidFill>
                  <a:srgbClr val="006EC0"/>
                </a:solidFill>
                <a:latin typeface="Calibri"/>
                <a:cs typeface="Calibri"/>
              </a:rPr>
              <a:t>O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541" y="2828925"/>
            <a:ext cx="29210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dirty="0">
                <a:solidFill>
                  <a:srgbClr val="006EC0"/>
                </a:solidFill>
                <a:latin typeface="Calibri"/>
                <a:cs typeface="Calibri"/>
              </a:rPr>
              <a:t>N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541" y="3323920"/>
            <a:ext cx="227329" cy="52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dirty="0">
                <a:solidFill>
                  <a:srgbClr val="006EC0"/>
                </a:solidFill>
                <a:latin typeface="Calibri"/>
                <a:cs typeface="Calibri"/>
              </a:rPr>
              <a:t>T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2541" y="3819906"/>
            <a:ext cx="26479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dirty="0">
                <a:solidFill>
                  <a:srgbClr val="006EC0"/>
                </a:solidFill>
                <a:latin typeface="Calibri"/>
                <a:cs typeface="Calibri"/>
              </a:rPr>
              <a:t>A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2541" y="4315206"/>
            <a:ext cx="240029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dirty="0">
                <a:solidFill>
                  <a:srgbClr val="006EC0"/>
                </a:solidFill>
                <a:latin typeface="Calibri"/>
                <a:cs typeface="Calibri"/>
              </a:rPr>
              <a:t>K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2541" y="4810506"/>
            <a:ext cx="22669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dirty="0">
                <a:solidFill>
                  <a:srgbClr val="006EC0"/>
                </a:solidFill>
                <a:latin typeface="Calibri"/>
                <a:cs typeface="Calibri"/>
              </a:rPr>
              <a:t>T</a:t>
            </a:r>
            <a:endParaRPr sz="325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14444" y="3015996"/>
            <a:ext cx="900684" cy="9006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016" y="2078736"/>
            <a:ext cx="428244" cy="3215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583680" y="1915668"/>
            <a:ext cx="914400" cy="3790315"/>
            <a:chOff x="6583680" y="1915668"/>
            <a:chExt cx="914400" cy="37903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5016" y="1958340"/>
              <a:ext cx="861059" cy="37475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28460" y="5114556"/>
              <a:ext cx="609600" cy="455930"/>
            </a:xfrm>
            <a:custGeom>
              <a:avLst/>
              <a:gdLst/>
              <a:ahLst/>
              <a:cxnLst/>
              <a:rect l="l" t="t" r="r" b="b"/>
              <a:pathLst>
                <a:path w="609600" h="455929">
                  <a:moveTo>
                    <a:pt x="0" y="455663"/>
                  </a:moveTo>
                  <a:lnTo>
                    <a:pt x="609396" y="455663"/>
                  </a:lnTo>
                  <a:lnTo>
                    <a:pt x="609396" y="0"/>
                  </a:lnTo>
                  <a:lnTo>
                    <a:pt x="0" y="0"/>
                  </a:lnTo>
                  <a:lnTo>
                    <a:pt x="0" y="455663"/>
                  </a:lnTo>
                  <a:close/>
                </a:path>
              </a:pathLst>
            </a:custGeom>
            <a:ln w="45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25056" y="5237988"/>
              <a:ext cx="184785" cy="155575"/>
            </a:xfrm>
            <a:custGeom>
              <a:avLst/>
              <a:gdLst/>
              <a:ahLst/>
              <a:cxnLst/>
              <a:rect l="l" t="t" r="r" b="b"/>
              <a:pathLst>
                <a:path w="184784" h="155575">
                  <a:moveTo>
                    <a:pt x="0" y="155193"/>
                  </a:moveTo>
                  <a:lnTo>
                    <a:pt x="72771" y="155193"/>
                  </a:lnTo>
                </a:path>
                <a:path w="184784" h="155575">
                  <a:moveTo>
                    <a:pt x="0" y="124332"/>
                  </a:moveTo>
                  <a:lnTo>
                    <a:pt x="109600" y="124332"/>
                  </a:lnTo>
                </a:path>
                <a:path w="184784" h="155575">
                  <a:moveTo>
                    <a:pt x="0" y="93471"/>
                  </a:moveTo>
                  <a:lnTo>
                    <a:pt x="184403" y="93471"/>
                  </a:lnTo>
                </a:path>
                <a:path w="184784" h="155575">
                  <a:moveTo>
                    <a:pt x="0" y="62102"/>
                  </a:moveTo>
                  <a:lnTo>
                    <a:pt x="184403" y="62102"/>
                  </a:lnTo>
                </a:path>
                <a:path w="184784" h="155575">
                  <a:moveTo>
                    <a:pt x="0" y="31368"/>
                  </a:moveTo>
                  <a:lnTo>
                    <a:pt x="184403" y="31368"/>
                  </a:lnTo>
                </a:path>
                <a:path w="184784" h="155575">
                  <a:moveTo>
                    <a:pt x="37465" y="0"/>
                  </a:moveTo>
                  <a:lnTo>
                    <a:pt x="146939" y="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5452" y="5352288"/>
              <a:ext cx="100583" cy="1478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6704" y="5186172"/>
              <a:ext cx="76198" cy="640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25996" y="5192268"/>
              <a:ext cx="365760" cy="300355"/>
            </a:xfrm>
            <a:custGeom>
              <a:avLst/>
              <a:gdLst/>
              <a:ahLst/>
              <a:cxnLst/>
              <a:rect l="l" t="t" r="r" b="b"/>
              <a:pathLst>
                <a:path w="365759" h="300354">
                  <a:moveTo>
                    <a:pt x="282321" y="265684"/>
                  </a:moveTo>
                  <a:lnTo>
                    <a:pt x="282321" y="277241"/>
                  </a:lnTo>
                  <a:lnTo>
                    <a:pt x="284479" y="285369"/>
                  </a:lnTo>
                  <a:lnTo>
                    <a:pt x="290195" y="292100"/>
                  </a:lnTo>
                  <a:lnTo>
                    <a:pt x="298576" y="297053"/>
                  </a:lnTo>
                  <a:lnTo>
                    <a:pt x="308990" y="299593"/>
                  </a:lnTo>
                  <a:lnTo>
                    <a:pt x="26670" y="299593"/>
                  </a:lnTo>
                  <a:lnTo>
                    <a:pt x="16001" y="297053"/>
                  </a:lnTo>
                  <a:lnTo>
                    <a:pt x="7620" y="292100"/>
                  </a:lnTo>
                  <a:lnTo>
                    <a:pt x="2031" y="285369"/>
                  </a:lnTo>
                  <a:lnTo>
                    <a:pt x="0" y="277241"/>
                  </a:lnTo>
                  <a:lnTo>
                    <a:pt x="0" y="265684"/>
                  </a:lnTo>
                  <a:lnTo>
                    <a:pt x="282321" y="265684"/>
                  </a:lnTo>
                  <a:close/>
                </a:path>
                <a:path w="365759" h="300354">
                  <a:moveTo>
                    <a:pt x="56642" y="247269"/>
                  </a:moveTo>
                  <a:lnTo>
                    <a:pt x="56642" y="22479"/>
                  </a:lnTo>
                  <a:lnTo>
                    <a:pt x="58674" y="14350"/>
                  </a:lnTo>
                  <a:lnTo>
                    <a:pt x="64388" y="7493"/>
                  </a:lnTo>
                  <a:lnTo>
                    <a:pt x="72898" y="2540"/>
                  </a:lnTo>
                  <a:lnTo>
                    <a:pt x="83184" y="0"/>
                  </a:lnTo>
                  <a:lnTo>
                    <a:pt x="365632" y="0"/>
                  </a:lnTo>
                  <a:lnTo>
                    <a:pt x="354964" y="2540"/>
                  </a:lnTo>
                  <a:lnTo>
                    <a:pt x="346455" y="7493"/>
                  </a:lnTo>
                  <a:lnTo>
                    <a:pt x="340995" y="14350"/>
                  </a:lnTo>
                  <a:lnTo>
                    <a:pt x="338962" y="22479"/>
                  </a:lnTo>
                  <a:lnTo>
                    <a:pt x="338962" y="273685"/>
                  </a:lnTo>
                  <a:lnTo>
                    <a:pt x="338962" y="277749"/>
                  </a:lnTo>
                  <a:lnTo>
                    <a:pt x="336803" y="285876"/>
                  </a:lnTo>
                  <a:lnTo>
                    <a:pt x="331088" y="292607"/>
                  </a:lnTo>
                  <a:lnTo>
                    <a:pt x="322706" y="297561"/>
                  </a:lnTo>
                  <a:lnTo>
                    <a:pt x="312293" y="300100"/>
                  </a:lnTo>
                  <a:lnTo>
                    <a:pt x="29972" y="30010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2612" y="5184648"/>
              <a:ext cx="51816" cy="624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3680" y="1915668"/>
              <a:ext cx="914400" cy="379018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23542" y="2254072"/>
            <a:ext cx="1427480" cy="46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b="0" spc="-409" dirty="0">
                <a:latin typeface="Arial Black"/>
                <a:cs typeface="Arial Black"/>
              </a:rPr>
              <a:t>C</a:t>
            </a:r>
            <a:r>
              <a:rPr sz="2900" b="0" spc="-405" dirty="0">
                <a:latin typeface="Arial Black"/>
                <a:cs typeface="Arial Black"/>
              </a:rPr>
              <a:t>EEP</a:t>
            </a:r>
            <a:r>
              <a:rPr sz="2900" b="0" spc="-400" dirty="0">
                <a:latin typeface="Arial Black"/>
                <a:cs typeface="Arial Black"/>
              </a:rPr>
              <a:t>U</a:t>
            </a:r>
            <a:r>
              <a:rPr sz="2900" b="0" spc="-5" dirty="0">
                <a:latin typeface="Arial Black"/>
                <a:cs typeface="Arial Black"/>
              </a:rPr>
              <a:t>S</a:t>
            </a:r>
            <a:endParaRPr sz="29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0391" y="2824734"/>
            <a:ext cx="5130165" cy="168084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55575" marR="5080" indent="-143510">
              <a:lnSpc>
                <a:spcPts val="1730"/>
              </a:lnSpc>
              <a:spcBef>
                <a:spcPts val="155"/>
              </a:spcBef>
              <a:buFont typeface="Wingdings"/>
              <a:buChar char=""/>
              <a:tabLst>
                <a:tab pos="144145" algn="l"/>
              </a:tabLst>
            </a:pPr>
            <a:r>
              <a:rPr sz="1450" spc="-50" dirty="0">
                <a:latin typeface="Lucida Sans Unicode"/>
                <a:cs typeface="Lucida Sans Unicode"/>
              </a:rPr>
              <a:t>s</a:t>
            </a:r>
            <a:r>
              <a:rPr sz="1450" spc="-40" dirty="0">
                <a:latin typeface="Lucida Sans Unicode"/>
                <a:cs typeface="Lucida Sans Unicode"/>
              </a:rPr>
              <a:t>t</a:t>
            </a:r>
            <a:r>
              <a:rPr sz="1450" spc="-45" dirty="0">
                <a:latin typeface="Lucida Sans Unicode"/>
                <a:cs typeface="Lucida Sans Unicode"/>
              </a:rPr>
              <a:t>ředoevrop</a:t>
            </a:r>
            <a:r>
              <a:rPr sz="1450" spc="-50" dirty="0">
                <a:latin typeface="Lucida Sans Unicode"/>
                <a:cs typeface="Lucida Sans Unicode"/>
              </a:rPr>
              <a:t>sk</a:t>
            </a:r>
            <a:r>
              <a:rPr sz="1450" spc="-10" dirty="0">
                <a:latin typeface="Lucida Sans Unicode"/>
                <a:cs typeface="Lucida Sans Unicode"/>
              </a:rPr>
              <a:t>ý</a:t>
            </a:r>
            <a:r>
              <a:rPr sz="1450" spc="-95" dirty="0">
                <a:latin typeface="Lucida Sans Unicode"/>
                <a:cs typeface="Lucida Sans Unicode"/>
              </a:rPr>
              <a:t> </a:t>
            </a:r>
            <a:r>
              <a:rPr sz="1450" spc="-25" dirty="0">
                <a:latin typeface="Lucida Sans Unicode"/>
                <a:cs typeface="Lucida Sans Unicode"/>
              </a:rPr>
              <a:t>v</a:t>
            </a:r>
            <a:r>
              <a:rPr sz="1450" spc="-20" dirty="0">
                <a:latin typeface="Lucida Sans Unicode"/>
                <a:cs typeface="Lucida Sans Unicode"/>
              </a:rPr>
              <a:t>ý</a:t>
            </a:r>
            <a:r>
              <a:rPr sz="1450" spc="-25" dirty="0">
                <a:latin typeface="Lucida Sans Unicode"/>
                <a:cs typeface="Lucida Sans Unicode"/>
              </a:rPr>
              <a:t>mě</a:t>
            </a:r>
            <a:r>
              <a:rPr sz="1450" spc="-30" dirty="0">
                <a:latin typeface="Lucida Sans Unicode"/>
                <a:cs typeface="Lucida Sans Unicode"/>
              </a:rPr>
              <a:t>nn</a:t>
            </a:r>
            <a:r>
              <a:rPr sz="1450" spc="-10" dirty="0">
                <a:latin typeface="Lucida Sans Unicode"/>
                <a:cs typeface="Lucida Sans Unicode"/>
              </a:rPr>
              <a:t>ý</a:t>
            </a:r>
            <a:r>
              <a:rPr sz="1450" spc="-95" dirty="0">
                <a:latin typeface="Lucida Sans Unicode"/>
                <a:cs typeface="Lucida Sans Unicode"/>
              </a:rPr>
              <a:t> </a:t>
            </a:r>
            <a:r>
              <a:rPr sz="1450" spc="-45" dirty="0">
                <a:latin typeface="Lucida Sans Unicode"/>
                <a:cs typeface="Lucida Sans Unicode"/>
              </a:rPr>
              <a:t>progra</a:t>
            </a:r>
            <a:r>
              <a:rPr sz="1450" spc="-10" dirty="0">
                <a:latin typeface="Lucida Sans Unicode"/>
                <a:cs typeface="Lucida Sans Unicode"/>
              </a:rPr>
              <a:t>m</a:t>
            </a:r>
            <a:r>
              <a:rPr sz="1450" spc="-114" dirty="0">
                <a:latin typeface="Lucida Sans Unicode"/>
                <a:cs typeface="Lucida Sans Unicode"/>
              </a:rPr>
              <a:t> </a:t>
            </a:r>
            <a:r>
              <a:rPr sz="1450" spc="-45" dirty="0">
                <a:latin typeface="Lucida Sans Unicode"/>
                <a:cs typeface="Lucida Sans Unicode"/>
              </a:rPr>
              <a:t>z</a:t>
            </a:r>
            <a:r>
              <a:rPr sz="1450" spc="-50" dirty="0">
                <a:latin typeface="Lucida Sans Unicode"/>
                <a:cs typeface="Lucida Sans Unicode"/>
              </a:rPr>
              <a:t>am</a:t>
            </a:r>
            <a:r>
              <a:rPr sz="1450" spc="-45" dirty="0">
                <a:latin typeface="Lucida Sans Unicode"/>
                <a:cs typeface="Lucida Sans Unicode"/>
              </a:rPr>
              <a:t>ěře</a:t>
            </a:r>
            <a:r>
              <a:rPr sz="1450" spc="-55" dirty="0">
                <a:latin typeface="Lucida Sans Unicode"/>
                <a:cs typeface="Lucida Sans Unicode"/>
              </a:rPr>
              <a:t>n</a:t>
            </a:r>
            <a:r>
              <a:rPr sz="1450" spc="-10" dirty="0">
                <a:latin typeface="Lucida Sans Unicode"/>
                <a:cs typeface="Lucida Sans Unicode"/>
              </a:rPr>
              <a:t>ý</a:t>
            </a:r>
            <a:r>
              <a:rPr sz="1450" spc="-70" dirty="0">
                <a:latin typeface="Lucida Sans Unicode"/>
                <a:cs typeface="Lucida Sans Unicode"/>
              </a:rPr>
              <a:t> </a:t>
            </a:r>
            <a:r>
              <a:rPr sz="1450" spc="-20" dirty="0">
                <a:latin typeface="Lucida Sans Unicode"/>
                <a:cs typeface="Lucida Sans Unicode"/>
              </a:rPr>
              <a:t>n</a:t>
            </a:r>
            <a:r>
              <a:rPr sz="1450" spc="-10" dirty="0">
                <a:latin typeface="Lucida Sans Unicode"/>
                <a:cs typeface="Lucida Sans Unicode"/>
              </a:rPr>
              <a:t>a</a:t>
            </a:r>
            <a:r>
              <a:rPr sz="1450" spc="-55" dirty="0">
                <a:latin typeface="Lucida Sans Unicode"/>
                <a:cs typeface="Lucida Sans Unicode"/>
              </a:rPr>
              <a:t> </a:t>
            </a:r>
            <a:r>
              <a:rPr sz="1450" spc="-20" dirty="0">
                <a:latin typeface="Lucida Sans Unicode"/>
                <a:cs typeface="Lucida Sans Unicode"/>
              </a:rPr>
              <a:t>regio</a:t>
            </a:r>
            <a:r>
              <a:rPr sz="1450" spc="-30" dirty="0">
                <a:latin typeface="Lucida Sans Unicode"/>
                <a:cs typeface="Lucida Sans Unicode"/>
              </a:rPr>
              <a:t>n</a:t>
            </a:r>
            <a:r>
              <a:rPr sz="1450" spc="-25" dirty="0">
                <a:latin typeface="Lucida Sans Unicode"/>
                <a:cs typeface="Lucida Sans Unicode"/>
              </a:rPr>
              <a:t>á</a:t>
            </a:r>
            <a:r>
              <a:rPr sz="1450" spc="-15" dirty="0">
                <a:latin typeface="Lucida Sans Unicode"/>
                <a:cs typeface="Lucida Sans Unicode"/>
              </a:rPr>
              <a:t>l</a:t>
            </a:r>
            <a:r>
              <a:rPr sz="1450" spc="-30" dirty="0">
                <a:latin typeface="Lucida Sans Unicode"/>
                <a:cs typeface="Lucida Sans Unicode"/>
              </a:rPr>
              <a:t>n</a:t>
            </a:r>
            <a:r>
              <a:rPr sz="1450" spc="-5" dirty="0">
                <a:latin typeface="Lucida Sans Unicode"/>
                <a:cs typeface="Lucida Sans Unicode"/>
              </a:rPr>
              <a:t>í  </a:t>
            </a:r>
            <a:r>
              <a:rPr sz="1450" spc="-45" dirty="0">
                <a:latin typeface="Lucida Sans Unicode"/>
                <a:cs typeface="Lucida Sans Unicode"/>
              </a:rPr>
              <a:t>spolupráci</a:t>
            </a:r>
            <a:r>
              <a:rPr sz="1450" spc="-60" dirty="0">
                <a:latin typeface="Lucida Sans Unicode"/>
                <a:cs typeface="Lucida Sans Unicode"/>
              </a:rPr>
              <a:t> </a:t>
            </a:r>
            <a:r>
              <a:rPr sz="1450" spc="-40" dirty="0">
                <a:latin typeface="Lucida Sans Unicode"/>
                <a:cs typeface="Lucida Sans Unicode"/>
              </a:rPr>
              <a:t>univerzit</a:t>
            </a:r>
            <a:r>
              <a:rPr sz="1450" spc="-105" dirty="0">
                <a:latin typeface="Lucida Sans Unicode"/>
                <a:cs typeface="Lucida Sans Unicode"/>
              </a:rPr>
              <a:t> </a:t>
            </a:r>
            <a:r>
              <a:rPr sz="1450" spc="-45" dirty="0">
                <a:latin typeface="Lucida Sans Unicode"/>
                <a:cs typeface="Lucida Sans Unicode"/>
              </a:rPr>
              <a:t>prostřednictvím</a:t>
            </a:r>
            <a:r>
              <a:rPr sz="1450" spc="-100" dirty="0">
                <a:latin typeface="Lucida Sans Unicode"/>
                <a:cs typeface="Lucida Sans Unicode"/>
              </a:rPr>
              <a:t> </a:t>
            </a:r>
            <a:r>
              <a:rPr sz="1450" spc="-80" dirty="0">
                <a:latin typeface="Lucida Sans Unicode"/>
                <a:cs typeface="Lucida Sans Unicode"/>
              </a:rPr>
              <a:t>tzv.</a:t>
            </a:r>
            <a:r>
              <a:rPr sz="1450" spc="-140" dirty="0">
                <a:latin typeface="Lucida Sans Unicode"/>
                <a:cs typeface="Lucida Sans Unicode"/>
              </a:rPr>
              <a:t> </a:t>
            </a:r>
            <a:r>
              <a:rPr sz="1450" spc="-45" dirty="0">
                <a:latin typeface="Lucida Sans Unicode"/>
                <a:cs typeface="Lucida Sans Unicode"/>
              </a:rPr>
              <a:t>univerzitních</a:t>
            </a:r>
            <a:r>
              <a:rPr sz="1450" spc="-95" dirty="0">
                <a:latin typeface="Lucida Sans Unicode"/>
                <a:cs typeface="Lucida Sans Unicode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sítí</a:t>
            </a:r>
            <a:endParaRPr sz="1450">
              <a:latin typeface="Lucida Sans Unicode"/>
              <a:cs typeface="Lucida Sans Unicode"/>
            </a:endParaRPr>
          </a:p>
          <a:p>
            <a:pPr marL="144780" indent="-132715">
              <a:lnSpc>
                <a:spcPct val="100000"/>
              </a:lnSpc>
              <a:spcBef>
                <a:spcPts val="1920"/>
              </a:spcBef>
              <a:buFont typeface="Wingdings"/>
              <a:buChar char=""/>
              <a:tabLst>
                <a:tab pos="145415" algn="l"/>
              </a:tabLst>
            </a:pPr>
            <a:r>
              <a:rPr sz="1450" spc="-105" dirty="0">
                <a:latin typeface="Lucida Sans Unicode"/>
                <a:cs typeface="Lucida Sans Unicode"/>
              </a:rPr>
              <a:t>20</a:t>
            </a:r>
            <a:r>
              <a:rPr sz="1450" spc="-5" dirty="0">
                <a:latin typeface="Lucida Sans Unicode"/>
                <a:cs typeface="Lucida Sans Unicode"/>
              </a:rPr>
              <a:t>.</a:t>
            </a:r>
            <a:r>
              <a:rPr sz="1450" spc="-150" dirty="0">
                <a:latin typeface="Lucida Sans Unicode"/>
                <a:cs typeface="Lucida Sans Unicode"/>
              </a:rPr>
              <a:t> </a:t>
            </a:r>
            <a:r>
              <a:rPr sz="1450" spc="-70" dirty="0">
                <a:latin typeface="Lucida Sans Unicode"/>
                <a:cs typeface="Lucida Sans Unicode"/>
              </a:rPr>
              <a:t>zář</a:t>
            </a:r>
            <a:r>
              <a:rPr sz="1450" spc="-5" dirty="0">
                <a:latin typeface="Lucida Sans Unicode"/>
                <a:cs typeface="Lucida Sans Unicode"/>
              </a:rPr>
              <a:t>í</a:t>
            </a:r>
            <a:r>
              <a:rPr sz="1450" spc="-120" dirty="0">
                <a:latin typeface="Lucida Sans Unicode"/>
                <a:cs typeface="Lucida Sans Unicode"/>
              </a:rPr>
              <a:t> </a:t>
            </a:r>
            <a:r>
              <a:rPr sz="1450" spc="-105" dirty="0">
                <a:latin typeface="Lucida Sans Unicode"/>
                <a:cs typeface="Lucida Sans Unicode"/>
              </a:rPr>
              <a:t>202</a:t>
            </a:r>
            <a:r>
              <a:rPr sz="1450" spc="-10" dirty="0">
                <a:latin typeface="Lucida Sans Unicode"/>
                <a:cs typeface="Lucida Sans Unicode"/>
              </a:rPr>
              <a:t>3</a:t>
            </a:r>
            <a:r>
              <a:rPr sz="1450" spc="-135" dirty="0">
                <a:latin typeface="Lucida Sans Unicode"/>
                <a:cs typeface="Lucida Sans Unicode"/>
              </a:rPr>
              <a:t> </a:t>
            </a:r>
            <a:r>
              <a:rPr sz="1450" spc="-45" dirty="0">
                <a:latin typeface="Lucida Sans Unicode"/>
                <a:cs typeface="Lucida Sans Unicode"/>
              </a:rPr>
              <a:t>podpi</a:t>
            </a:r>
            <a:r>
              <a:rPr sz="1450" spc="-10" dirty="0">
                <a:latin typeface="Lucida Sans Unicode"/>
                <a:cs typeface="Lucida Sans Unicode"/>
              </a:rPr>
              <a:t>s</a:t>
            </a:r>
            <a:r>
              <a:rPr sz="1450" spc="-105" dirty="0">
                <a:latin typeface="Lucida Sans Unicode"/>
                <a:cs typeface="Lucida Sans Unicode"/>
              </a:rPr>
              <a:t> </a:t>
            </a:r>
            <a:r>
              <a:rPr sz="1450" spc="-20" dirty="0">
                <a:latin typeface="Lucida Sans Unicode"/>
                <a:cs typeface="Lucida Sans Unicode"/>
              </a:rPr>
              <a:t>do</a:t>
            </a:r>
            <a:r>
              <a:rPr sz="1450" spc="-30" dirty="0">
                <a:latin typeface="Lucida Sans Unicode"/>
                <a:cs typeface="Lucida Sans Unicode"/>
              </a:rPr>
              <a:t>h</a:t>
            </a:r>
            <a:r>
              <a:rPr sz="1450" spc="-20" dirty="0">
                <a:latin typeface="Lucida Sans Unicode"/>
                <a:cs typeface="Lucida Sans Unicode"/>
              </a:rPr>
              <a:t>od</a:t>
            </a:r>
            <a:r>
              <a:rPr sz="1450" spc="-10" dirty="0">
                <a:latin typeface="Lucida Sans Unicode"/>
                <a:cs typeface="Lucida Sans Unicode"/>
              </a:rPr>
              <a:t>y</a:t>
            </a:r>
            <a:r>
              <a:rPr sz="1450" spc="-105" dirty="0">
                <a:latin typeface="Lucida Sans Unicode"/>
                <a:cs typeface="Lucida Sans Unicode"/>
              </a:rPr>
              <a:t> </a:t>
            </a:r>
            <a:r>
              <a:rPr sz="1450" spc="-10" dirty="0">
                <a:latin typeface="Lucida Sans Unicode"/>
                <a:cs typeface="Lucida Sans Unicode"/>
              </a:rPr>
              <a:t>CEE</a:t>
            </a:r>
            <a:r>
              <a:rPr sz="1450" spc="-20" dirty="0">
                <a:latin typeface="Lucida Sans Unicode"/>
                <a:cs typeface="Lucida Sans Unicode"/>
              </a:rPr>
              <a:t>P</a:t>
            </a:r>
            <a:r>
              <a:rPr sz="1450" spc="-10" dirty="0">
                <a:latin typeface="Lucida Sans Unicode"/>
                <a:cs typeface="Lucida Sans Unicode"/>
              </a:rPr>
              <a:t>US</a:t>
            </a:r>
            <a:r>
              <a:rPr sz="1450" spc="-25" dirty="0">
                <a:latin typeface="Lucida Sans Unicode"/>
                <a:cs typeface="Lucida Sans Unicode"/>
              </a:rPr>
              <a:t> </a:t>
            </a:r>
            <a:r>
              <a:rPr sz="1450" spc="-60" dirty="0">
                <a:latin typeface="Lucida Sans Unicode"/>
                <a:cs typeface="Lucida Sans Unicode"/>
              </a:rPr>
              <a:t>I</a:t>
            </a:r>
            <a:r>
              <a:rPr sz="1450" spc="-10" dirty="0">
                <a:latin typeface="Lucida Sans Unicode"/>
                <a:cs typeface="Lucida Sans Unicode"/>
              </a:rPr>
              <a:t>V</a:t>
            </a:r>
            <a:r>
              <a:rPr sz="1450" spc="-130" dirty="0">
                <a:latin typeface="Lucida Sans Unicode"/>
                <a:cs typeface="Lucida Sans Unicode"/>
              </a:rPr>
              <a:t> </a:t>
            </a:r>
            <a:r>
              <a:rPr sz="1450" spc="-95" dirty="0">
                <a:latin typeface="Lucida Sans Unicode"/>
                <a:cs typeface="Lucida Sans Unicode"/>
              </a:rPr>
              <a:t>(202</a:t>
            </a:r>
            <a:r>
              <a:rPr sz="1450" spc="-90" dirty="0">
                <a:latin typeface="Lucida Sans Unicode"/>
                <a:cs typeface="Lucida Sans Unicode"/>
              </a:rPr>
              <a:t>5</a:t>
            </a:r>
            <a:r>
              <a:rPr sz="1450" spc="-85" dirty="0">
                <a:latin typeface="Tahoma"/>
                <a:cs typeface="Tahoma"/>
              </a:rPr>
              <a:t>-</a:t>
            </a:r>
            <a:r>
              <a:rPr sz="1450" spc="-5" dirty="0">
                <a:latin typeface="Tahoma"/>
                <a:cs typeface="Tahoma"/>
              </a:rPr>
              <a:t>2032)</a:t>
            </a:r>
            <a:endParaRPr sz="1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1950">
              <a:latin typeface="Tahoma"/>
              <a:cs typeface="Tahoma"/>
            </a:endParaRPr>
          </a:p>
          <a:p>
            <a:pPr marL="143510" indent="-131445">
              <a:lnSpc>
                <a:spcPct val="100000"/>
              </a:lnSpc>
              <a:buFont typeface="Wingdings"/>
              <a:buChar char=""/>
              <a:tabLst>
                <a:tab pos="144145" algn="l"/>
              </a:tabLst>
            </a:pPr>
            <a:r>
              <a:rPr sz="1450" spc="-20" dirty="0">
                <a:latin typeface="Lucida Sans Unicode"/>
                <a:cs typeface="Lucida Sans Unicode"/>
              </a:rPr>
              <a:t>Národ</a:t>
            </a:r>
            <a:r>
              <a:rPr sz="1450" spc="-30" dirty="0">
                <a:latin typeface="Lucida Sans Unicode"/>
                <a:cs typeface="Lucida Sans Unicode"/>
              </a:rPr>
              <a:t>n</a:t>
            </a:r>
            <a:r>
              <a:rPr sz="1450" spc="-5" dirty="0">
                <a:latin typeface="Lucida Sans Unicode"/>
                <a:cs typeface="Lucida Sans Unicode"/>
              </a:rPr>
              <a:t>í</a:t>
            </a:r>
            <a:r>
              <a:rPr sz="1450" spc="-105" dirty="0">
                <a:latin typeface="Lucida Sans Unicode"/>
                <a:cs typeface="Lucida Sans Unicode"/>
              </a:rPr>
              <a:t> </a:t>
            </a:r>
            <a:r>
              <a:rPr sz="1450" spc="-40" dirty="0">
                <a:latin typeface="Lucida Sans Unicode"/>
                <a:cs typeface="Lucida Sans Unicode"/>
              </a:rPr>
              <a:t>kanc</a:t>
            </a:r>
            <a:r>
              <a:rPr sz="1450" spc="-30" dirty="0">
                <a:latin typeface="Lucida Sans Unicode"/>
                <a:cs typeface="Lucida Sans Unicode"/>
              </a:rPr>
              <a:t>el</a:t>
            </a:r>
            <a:r>
              <a:rPr sz="1450" spc="-40" dirty="0">
                <a:latin typeface="Lucida Sans Unicode"/>
                <a:cs typeface="Lucida Sans Unicode"/>
              </a:rPr>
              <a:t>á</a:t>
            </a:r>
            <a:r>
              <a:rPr sz="1450" spc="-5" dirty="0">
                <a:latin typeface="Lucida Sans Unicode"/>
                <a:cs typeface="Lucida Sans Unicode"/>
              </a:rPr>
              <a:t>ř</a:t>
            </a:r>
            <a:r>
              <a:rPr sz="1450" spc="-105" dirty="0">
                <a:latin typeface="Lucida Sans Unicode"/>
                <a:cs typeface="Lucida Sans Unicode"/>
              </a:rPr>
              <a:t> </a:t>
            </a:r>
            <a:r>
              <a:rPr sz="1450" spc="-10" dirty="0">
                <a:latin typeface="Lucida Sans Unicode"/>
                <a:cs typeface="Lucida Sans Unicode"/>
              </a:rPr>
              <a:t>CEE</a:t>
            </a:r>
            <a:r>
              <a:rPr sz="1450" spc="-20" dirty="0">
                <a:latin typeface="Lucida Sans Unicode"/>
                <a:cs typeface="Lucida Sans Unicode"/>
              </a:rPr>
              <a:t>P</a:t>
            </a:r>
            <a:r>
              <a:rPr sz="1450" spc="-10" dirty="0">
                <a:latin typeface="Lucida Sans Unicode"/>
                <a:cs typeface="Lucida Sans Unicode"/>
              </a:rPr>
              <a:t>US</a:t>
            </a:r>
            <a:r>
              <a:rPr sz="1450" spc="-35" dirty="0">
                <a:latin typeface="Lucida Sans Unicode"/>
                <a:cs typeface="Lucida Sans Unicode"/>
              </a:rPr>
              <a:t> </a:t>
            </a:r>
            <a:r>
              <a:rPr sz="1450" spc="-10" dirty="0">
                <a:latin typeface="Lucida Sans Unicode"/>
                <a:cs typeface="Lucida Sans Unicode"/>
              </a:rPr>
              <a:t>v</a:t>
            </a:r>
            <a:r>
              <a:rPr sz="1450" spc="-55" dirty="0">
                <a:latin typeface="Lucida Sans Unicode"/>
                <a:cs typeface="Lucida Sans Unicode"/>
              </a:rPr>
              <a:t> </a:t>
            </a:r>
            <a:r>
              <a:rPr sz="1450" spc="-75" dirty="0">
                <a:latin typeface="Lucida Sans Unicode"/>
                <a:cs typeface="Lucida Sans Unicode"/>
              </a:rPr>
              <a:t>ka</a:t>
            </a:r>
            <a:r>
              <a:rPr sz="1450" spc="-70" dirty="0">
                <a:latin typeface="Lucida Sans Unicode"/>
                <a:cs typeface="Lucida Sans Unicode"/>
              </a:rPr>
              <a:t>ž</a:t>
            </a:r>
            <a:r>
              <a:rPr sz="1450" spc="-65" dirty="0">
                <a:latin typeface="Lucida Sans Unicode"/>
                <a:cs typeface="Lucida Sans Unicode"/>
              </a:rPr>
              <a:t>d</a:t>
            </a:r>
            <a:r>
              <a:rPr sz="1450" spc="-10" dirty="0">
                <a:latin typeface="Lucida Sans Unicode"/>
                <a:cs typeface="Lucida Sans Unicode"/>
              </a:rPr>
              <a:t>é</a:t>
            </a:r>
            <a:r>
              <a:rPr sz="1450" spc="-100" dirty="0">
                <a:latin typeface="Lucida Sans Unicode"/>
                <a:cs typeface="Lucida Sans Unicode"/>
              </a:rPr>
              <a:t> </a:t>
            </a:r>
            <a:r>
              <a:rPr sz="1450" spc="-65" dirty="0">
                <a:latin typeface="Lucida Sans Unicode"/>
                <a:cs typeface="Lucida Sans Unicode"/>
              </a:rPr>
              <a:t>č</a:t>
            </a:r>
            <a:r>
              <a:rPr sz="1450" spc="-50" dirty="0">
                <a:latin typeface="Lucida Sans Unicode"/>
                <a:cs typeface="Lucida Sans Unicode"/>
              </a:rPr>
              <a:t>l</a:t>
            </a:r>
            <a:r>
              <a:rPr sz="1450" spc="-60" dirty="0">
                <a:latin typeface="Lucida Sans Unicode"/>
                <a:cs typeface="Lucida Sans Unicode"/>
              </a:rPr>
              <a:t>e</a:t>
            </a:r>
            <a:r>
              <a:rPr sz="1450" spc="-65" dirty="0">
                <a:latin typeface="Lucida Sans Unicode"/>
                <a:cs typeface="Lucida Sans Unicode"/>
              </a:rPr>
              <a:t>ns</a:t>
            </a:r>
            <a:r>
              <a:rPr sz="1450" spc="-60" dirty="0">
                <a:latin typeface="Lucida Sans Unicode"/>
                <a:cs typeface="Lucida Sans Unicode"/>
              </a:rPr>
              <a:t>k</a:t>
            </a:r>
            <a:r>
              <a:rPr sz="1450" spc="-10" dirty="0">
                <a:latin typeface="Lucida Sans Unicode"/>
                <a:cs typeface="Lucida Sans Unicode"/>
              </a:rPr>
              <a:t>é</a:t>
            </a:r>
            <a:r>
              <a:rPr sz="1450" spc="-85" dirty="0">
                <a:latin typeface="Lucida Sans Unicode"/>
                <a:cs typeface="Lucida Sans Unicode"/>
              </a:rPr>
              <a:t> </a:t>
            </a:r>
            <a:r>
              <a:rPr sz="1450" spc="-45" dirty="0">
                <a:latin typeface="Lucida Sans Unicode"/>
                <a:cs typeface="Lucida Sans Unicode"/>
              </a:rPr>
              <a:t>ze</a:t>
            </a:r>
            <a:r>
              <a:rPr sz="1450" spc="-50" dirty="0">
                <a:latin typeface="Lucida Sans Unicode"/>
                <a:cs typeface="Lucida Sans Unicode"/>
              </a:rPr>
              <a:t>m</a:t>
            </a:r>
            <a:r>
              <a:rPr sz="1450" spc="-40" dirty="0">
                <a:latin typeface="Lucida Sans Unicode"/>
                <a:cs typeface="Lucida Sans Unicode"/>
              </a:rPr>
              <a:t>i</a:t>
            </a:r>
            <a:r>
              <a:rPr sz="1450" spc="-5" dirty="0">
                <a:latin typeface="Lucida Sans Unicode"/>
                <a:cs typeface="Lucida Sans Unicode"/>
              </a:rPr>
              <a:t>,</a:t>
            </a:r>
            <a:endParaRPr sz="1450">
              <a:latin typeface="Lucida Sans Unicode"/>
              <a:cs typeface="Lucida Sans Unicode"/>
            </a:endParaRPr>
          </a:p>
          <a:p>
            <a:pPr marL="155575">
              <a:lnSpc>
                <a:spcPct val="100000"/>
              </a:lnSpc>
            </a:pPr>
            <a:r>
              <a:rPr sz="1450" spc="-45" dirty="0">
                <a:latin typeface="Lucida Sans Unicode"/>
                <a:cs typeface="Lucida Sans Unicode"/>
              </a:rPr>
              <a:t>Centrální</a:t>
            </a:r>
            <a:r>
              <a:rPr sz="1450" spc="-80" dirty="0">
                <a:latin typeface="Lucida Sans Unicode"/>
                <a:cs typeface="Lucida Sans Unicode"/>
              </a:rPr>
              <a:t> </a:t>
            </a:r>
            <a:r>
              <a:rPr sz="1450" spc="-35" dirty="0">
                <a:latin typeface="Lucida Sans Unicode"/>
                <a:cs typeface="Lucida Sans Unicode"/>
              </a:rPr>
              <a:t>kancelář</a:t>
            </a:r>
            <a:r>
              <a:rPr sz="1450" spc="-100" dirty="0">
                <a:latin typeface="Lucida Sans Unicode"/>
                <a:cs typeface="Lucida Sans Unicode"/>
              </a:rPr>
              <a:t> </a:t>
            </a:r>
            <a:r>
              <a:rPr sz="1450" spc="-10" dirty="0">
                <a:latin typeface="Lucida Sans Unicode"/>
                <a:cs typeface="Lucida Sans Unicode"/>
              </a:rPr>
              <a:t>CEEPUS</a:t>
            </a:r>
            <a:r>
              <a:rPr sz="1450" spc="-25" dirty="0">
                <a:latin typeface="Lucida Sans Unicode"/>
                <a:cs typeface="Lucida Sans Unicode"/>
              </a:rPr>
              <a:t> </a:t>
            </a:r>
            <a:r>
              <a:rPr sz="1450" spc="-5" dirty="0">
                <a:latin typeface="Lucida Sans Unicode"/>
                <a:cs typeface="Lucida Sans Unicode"/>
              </a:rPr>
              <a:t>v</a:t>
            </a:r>
            <a:r>
              <a:rPr sz="1450" spc="-60" dirty="0">
                <a:latin typeface="Lucida Sans Unicode"/>
                <a:cs typeface="Lucida Sans Unicode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Rakousku</a:t>
            </a:r>
            <a:endParaRPr sz="14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016" y="2078736"/>
            <a:ext cx="428244" cy="3215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05016" y="1958340"/>
            <a:ext cx="861060" cy="3747770"/>
            <a:chOff x="6605016" y="1958340"/>
            <a:chExt cx="861060" cy="37477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5016" y="1958340"/>
              <a:ext cx="861059" cy="37475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28460" y="5114556"/>
              <a:ext cx="609600" cy="455930"/>
            </a:xfrm>
            <a:custGeom>
              <a:avLst/>
              <a:gdLst/>
              <a:ahLst/>
              <a:cxnLst/>
              <a:rect l="l" t="t" r="r" b="b"/>
              <a:pathLst>
                <a:path w="609600" h="455929">
                  <a:moveTo>
                    <a:pt x="0" y="455663"/>
                  </a:moveTo>
                  <a:lnTo>
                    <a:pt x="609396" y="455663"/>
                  </a:lnTo>
                  <a:lnTo>
                    <a:pt x="609396" y="0"/>
                  </a:lnTo>
                  <a:lnTo>
                    <a:pt x="0" y="0"/>
                  </a:lnTo>
                  <a:lnTo>
                    <a:pt x="0" y="455663"/>
                  </a:lnTo>
                  <a:close/>
                </a:path>
              </a:pathLst>
            </a:custGeom>
            <a:ln w="45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25056" y="5237988"/>
              <a:ext cx="184785" cy="155575"/>
            </a:xfrm>
            <a:custGeom>
              <a:avLst/>
              <a:gdLst/>
              <a:ahLst/>
              <a:cxnLst/>
              <a:rect l="l" t="t" r="r" b="b"/>
              <a:pathLst>
                <a:path w="184784" h="155575">
                  <a:moveTo>
                    <a:pt x="0" y="155193"/>
                  </a:moveTo>
                  <a:lnTo>
                    <a:pt x="72771" y="155193"/>
                  </a:lnTo>
                </a:path>
                <a:path w="184784" h="155575">
                  <a:moveTo>
                    <a:pt x="0" y="124332"/>
                  </a:moveTo>
                  <a:lnTo>
                    <a:pt x="109600" y="124332"/>
                  </a:lnTo>
                </a:path>
                <a:path w="184784" h="155575">
                  <a:moveTo>
                    <a:pt x="0" y="93471"/>
                  </a:moveTo>
                  <a:lnTo>
                    <a:pt x="184403" y="93471"/>
                  </a:lnTo>
                </a:path>
                <a:path w="184784" h="155575">
                  <a:moveTo>
                    <a:pt x="0" y="62102"/>
                  </a:moveTo>
                  <a:lnTo>
                    <a:pt x="184403" y="62102"/>
                  </a:lnTo>
                </a:path>
                <a:path w="184784" h="155575">
                  <a:moveTo>
                    <a:pt x="0" y="31368"/>
                  </a:moveTo>
                  <a:lnTo>
                    <a:pt x="184403" y="31368"/>
                  </a:lnTo>
                </a:path>
                <a:path w="184784" h="155575">
                  <a:moveTo>
                    <a:pt x="37465" y="0"/>
                  </a:moveTo>
                  <a:lnTo>
                    <a:pt x="146939" y="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5452" y="5352288"/>
              <a:ext cx="100583" cy="1478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6704" y="5186172"/>
              <a:ext cx="76198" cy="640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25996" y="5192268"/>
              <a:ext cx="365760" cy="300355"/>
            </a:xfrm>
            <a:custGeom>
              <a:avLst/>
              <a:gdLst/>
              <a:ahLst/>
              <a:cxnLst/>
              <a:rect l="l" t="t" r="r" b="b"/>
              <a:pathLst>
                <a:path w="365759" h="300354">
                  <a:moveTo>
                    <a:pt x="282321" y="265684"/>
                  </a:moveTo>
                  <a:lnTo>
                    <a:pt x="282321" y="277241"/>
                  </a:lnTo>
                  <a:lnTo>
                    <a:pt x="284479" y="285369"/>
                  </a:lnTo>
                  <a:lnTo>
                    <a:pt x="290195" y="292100"/>
                  </a:lnTo>
                  <a:lnTo>
                    <a:pt x="298576" y="297053"/>
                  </a:lnTo>
                  <a:lnTo>
                    <a:pt x="308990" y="299593"/>
                  </a:lnTo>
                  <a:lnTo>
                    <a:pt x="26670" y="299593"/>
                  </a:lnTo>
                  <a:lnTo>
                    <a:pt x="16001" y="297053"/>
                  </a:lnTo>
                  <a:lnTo>
                    <a:pt x="7620" y="292100"/>
                  </a:lnTo>
                  <a:lnTo>
                    <a:pt x="2031" y="285369"/>
                  </a:lnTo>
                  <a:lnTo>
                    <a:pt x="0" y="277241"/>
                  </a:lnTo>
                  <a:lnTo>
                    <a:pt x="0" y="265684"/>
                  </a:lnTo>
                  <a:lnTo>
                    <a:pt x="282321" y="265684"/>
                  </a:lnTo>
                  <a:close/>
                </a:path>
                <a:path w="365759" h="300354">
                  <a:moveTo>
                    <a:pt x="56642" y="247269"/>
                  </a:moveTo>
                  <a:lnTo>
                    <a:pt x="56642" y="22479"/>
                  </a:lnTo>
                  <a:lnTo>
                    <a:pt x="58674" y="14350"/>
                  </a:lnTo>
                  <a:lnTo>
                    <a:pt x="64388" y="7493"/>
                  </a:lnTo>
                  <a:lnTo>
                    <a:pt x="72898" y="2540"/>
                  </a:lnTo>
                  <a:lnTo>
                    <a:pt x="83184" y="0"/>
                  </a:lnTo>
                  <a:lnTo>
                    <a:pt x="365632" y="0"/>
                  </a:lnTo>
                  <a:lnTo>
                    <a:pt x="354964" y="2540"/>
                  </a:lnTo>
                  <a:lnTo>
                    <a:pt x="346455" y="7493"/>
                  </a:lnTo>
                  <a:lnTo>
                    <a:pt x="340995" y="14350"/>
                  </a:lnTo>
                  <a:lnTo>
                    <a:pt x="338962" y="22479"/>
                  </a:lnTo>
                  <a:lnTo>
                    <a:pt x="338962" y="273685"/>
                  </a:lnTo>
                  <a:lnTo>
                    <a:pt x="338962" y="277749"/>
                  </a:lnTo>
                  <a:lnTo>
                    <a:pt x="336803" y="285876"/>
                  </a:lnTo>
                  <a:lnTo>
                    <a:pt x="331088" y="292607"/>
                  </a:lnTo>
                  <a:lnTo>
                    <a:pt x="322706" y="297561"/>
                  </a:lnTo>
                  <a:lnTo>
                    <a:pt x="312293" y="300100"/>
                  </a:lnTo>
                  <a:lnTo>
                    <a:pt x="29972" y="30010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2612" y="5184648"/>
              <a:ext cx="51816" cy="6248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99057" y="2173986"/>
            <a:ext cx="3754120" cy="2993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50545">
              <a:lnSpc>
                <a:spcPts val="1530"/>
              </a:lnSpc>
              <a:spcBef>
                <a:spcPts val="120"/>
              </a:spcBef>
            </a:pPr>
            <a:r>
              <a:rPr sz="1300" spc="-175" dirty="0">
                <a:latin typeface="Arial Black"/>
                <a:cs typeface="Arial Black"/>
              </a:rPr>
              <a:t>VÝ</a:t>
            </a:r>
            <a:r>
              <a:rPr sz="1300" spc="-190" dirty="0">
                <a:latin typeface="Arial Black"/>
                <a:cs typeface="Arial Black"/>
              </a:rPr>
              <a:t>JEZ</a:t>
            </a:r>
            <a:r>
              <a:rPr sz="1300" spc="-175" dirty="0">
                <a:latin typeface="Arial Black"/>
                <a:cs typeface="Arial Black"/>
              </a:rPr>
              <a:t>D</a:t>
            </a:r>
            <a:r>
              <a:rPr sz="1300" spc="15" dirty="0">
                <a:latin typeface="Arial Black"/>
                <a:cs typeface="Arial Black"/>
              </a:rPr>
              <a:t>Y</a:t>
            </a:r>
            <a:r>
              <a:rPr sz="1300" spc="-260" dirty="0">
                <a:latin typeface="Arial Black"/>
                <a:cs typeface="Arial Black"/>
              </a:rPr>
              <a:t> </a:t>
            </a:r>
            <a:r>
              <a:rPr sz="1300" spc="-105" dirty="0">
                <a:latin typeface="Arial Black"/>
                <a:cs typeface="Arial Black"/>
              </a:rPr>
              <a:t>P</a:t>
            </a:r>
            <a:r>
              <a:rPr sz="1300" spc="-90" dirty="0">
                <a:latin typeface="Arial Black"/>
                <a:cs typeface="Arial Black"/>
              </a:rPr>
              <a:t>R</a:t>
            </a:r>
            <a:r>
              <a:rPr sz="1300" spc="15" dirty="0">
                <a:latin typeface="Arial Black"/>
                <a:cs typeface="Arial Black"/>
              </a:rPr>
              <a:t>O</a:t>
            </a:r>
            <a:r>
              <a:rPr sz="1300" spc="-204" dirty="0">
                <a:latin typeface="Arial Black"/>
                <a:cs typeface="Arial Black"/>
              </a:rPr>
              <a:t> </a:t>
            </a:r>
            <a:r>
              <a:rPr sz="1300" spc="-55" dirty="0">
                <a:latin typeface="Arial Black"/>
                <a:cs typeface="Arial Black"/>
              </a:rPr>
              <a:t>ST</a:t>
            </a:r>
            <a:r>
              <a:rPr sz="1300" spc="-45" dirty="0">
                <a:latin typeface="Arial Black"/>
                <a:cs typeface="Arial Black"/>
              </a:rPr>
              <a:t>UD</a:t>
            </a:r>
            <a:r>
              <a:rPr sz="1300" spc="-55" dirty="0">
                <a:latin typeface="Arial Black"/>
                <a:cs typeface="Arial Black"/>
              </a:rPr>
              <a:t>ENT</a:t>
            </a:r>
            <a:r>
              <a:rPr sz="1300" spc="15" dirty="0">
                <a:latin typeface="Arial Black"/>
                <a:cs typeface="Arial Black"/>
              </a:rPr>
              <a:t>Y</a:t>
            </a:r>
            <a:endParaRPr sz="1300">
              <a:latin typeface="Arial Black"/>
              <a:cs typeface="Arial Black"/>
            </a:endParaRPr>
          </a:p>
          <a:p>
            <a:pPr marL="550545">
              <a:lnSpc>
                <a:spcPts val="1530"/>
              </a:lnSpc>
            </a:pPr>
            <a:r>
              <a:rPr sz="1300" spc="-35" dirty="0">
                <a:latin typeface="Arial Black"/>
                <a:cs typeface="Arial Black"/>
              </a:rPr>
              <a:t>(zejména</a:t>
            </a:r>
            <a:r>
              <a:rPr sz="1300" spc="-70" dirty="0">
                <a:latin typeface="Arial Black"/>
                <a:cs typeface="Arial Black"/>
              </a:rPr>
              <a:t> </a:t>
            </a:r>
            <a:r>
              <a:rPr sz="1300" spc="-15" dirty="0">
                <a:latin typeface="Arial Black"/>
                <a:cs typeface="Arial Black"/>
              </a:rPr>
              <a:t>denního</a:t>
            </a:r>
            <a:r>
              <a:rPr sz="1300" spc="-80" dirty="0">
                <a:latin typeface="Arial Black"/>
                <a:cs typeface="Arial Black"/>
              </a:rPr>
              <a:t> </a:t>
            </a:r>
            <a:r>
              <a:rPr sz="1300" spc="-5" dirty="0">
                <a:latin typeface="Arial Black"/>
                <a:cs typeface="Arial Black"/>
              </a:rPr>
              <a:t>studia)</a:t>
            </a:r>
            <a:endParaRPr sz="1300">
              <a:latin typeface="Arial Black"/>
              <a:cs typeface="Arial Black"/>
            </a:endParaRPr>
          </a:p>
          <a:p>
            <a:pPr marL="184785" marR="168275" indent="-172720">
              <a:lnSpc>
                <a:spcPct val="100000"/>
              </a:lnSpc>
              <a:spcBef>
                <a:spcPts val="157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1200" b="1" dirty="0">
                <a:latin typeface="Arial"/>
                <a:cs typeface="Arial"/>
              </a:rPr>
              <a:t>bakalářského</a:t>
            </a:r>
            <a:r>
              <a:rPr sz="1200" b="1" spc="-5" dirty="0">
                <a:latin typeface="Arial"/>
                <a:cs typeface="Arial"/>
              </a:rPr>
              <a:t> studijního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cyklu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(od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2.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semestru,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max.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10 </a:t>
            </a:r>
            <a:r>
              <a:rPr sz="1200" b="1" dirty="0">
                <a:latin typeface="Arial"/>
                <a:cs typeface="Arial"/>
              </a:rPr>
              <a:t>měsíců)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Microsoft Sans Serif"/>
              <a:buChar char="•"/>
              <a:tabLst>
                <a:tab pos="185420" algn="l"/>
              </a:tabLst>
            </a:pPr>
            <a:r>
              <a:rPr sz="1200" b="1" dirty="0">
                <a:latin typeface="Arial"/>
                <a:cs typeface="Arial"/>
              </a:rPr>
              <a:t>magisterského</a:t>
            </a:r>
            <a:r>
              <a:rPr sz="1200" b="1" spc="-5" dirty="0">
                <a:latin typeface="Arial"/>
                <a:cs typeface="Arial"/>
              </a:rPr>
              <a:t> studijního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cyklu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(max.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10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měsíců)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1200" b="1" dirty="0">
                <a:latin typeface="Arial"/>
                <a:cs typeface="Arial"/>
              </a:rPr>
              <a:t>doktorského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studijního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cyklu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(bez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omezení)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Microsoft Sans Serif"/>
              <a:buChar char="•"/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Microsoft Sans Serif"/>
              <a:buChar char="•"/>
            </a:pPr>
            <a:endParaRPr sz="185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</a:pPr>
            <a:r>
              <a:rPr sz="1450" spc="-25" dirty="0">
                <a:latin typeface="Lucida Sans Unicode"/>
                <a:cs typeface="Lucida Sans Unicode"/>
              </a:rPr>
              <a:t>DRUH</a:t>
            </a:r>
            <a:r>
              <a:rPr sz="1450" spc="-10" dirty="0">
                <a:latin typeface="Lucida Sans Unicode"/>
                <a:cs typeface="Lucida Sans Unicode"/>
              </a:rPr>
              <a:t>Y</a:t>
            </a:r>
            <a:r>
              <a:rPr sz="1450" spc="-110" dirty="0">
                <a:latin typeface="Lucida Sans Unicode"/>
                <a:cs typeface="Lucida Sans Unicode"/>
              </a:rPr>
              <a:t> </a:t>
            </a:r>
            <a:r>
              <a:rPr sz="1450" spc="-10" dirty="0">
                <a:latin typeface="Lucida Sans Unicode"/>
                <a:cs typeface="Lucida Sans Unicode"/>
              </a:rPr>
              <a:t>P</a:t>
            </a:r>
            <a:r>
              <a:rPr sz="1450" spc="-20" dirty="0">
                <a:latin typeface="Lucida Sans Unicode"/>
                <a:cs typeface="Lucida Sans Unicode"/>
              </a:rPr>
              <a:t>O</a:t>
            </a:r>
            <a:r>
              <a:rPr sz="1450" spc="-15" dirty="0">
                <a:latin typeface="Lucida Sans Unicode"/>
                <a:cs typeface="Lucida Sans Unicode"/>
              </a:rPr>
              <a:t>BY</a:t>
            </a:r>
            <a:r>
              <a:rPr sz="1450" spc="-10" dirty="0">
                <a:latin typeface="Lucida Sans Unicode"/>
                <a:cs typeface="Lucida Sans Unicode"/>
              </a:rPr>
              <a:t>TŮ</a:t>
            </a:r>
            <a:endParaRPr sz="1450">
              <a:latin typeface="Lucida Sans Unicode"/>
              <a:cs typeface="Lucida Sans Unicode"/>
            </a:endParaRPr>
          </a:p>
          <a:p>
            <a:pPr marL="253365" lvl="1" indent="-172720">
              <a:lnSpc>
                <a:spcPct val="100000"/>
              </a:lnSpc>
              <a:spcBef>
                <a:spcPts val="1785"/>
              </a:spcBef>
              <a:buFont typeface="Microsoft Sans Serif"/>
              <a:buChar char="•"/>
              <a:tabLst>
                <a:tab pos="254000" algn="l"/>
              </a:tabLst>
            </a:pPr>
            <a:r>
              <a:rPr sz="1200" spc="-25" dirty="0">
                <a:latin typeface="Lucida Sans Unicode"/>
                <a:cs typeface="Lucida Sans Unicode"/>
              </a:rPr>
              <a:t>se</a:t>
            </a:r>
            <a:r>
              <a:rPr sz="1200" spc="-30" dirty="0">
                <a:latin typeface="Lucida Sans Unicode"/>
                <a:cs typeface="Lucida Sans Unicode"/>
              </a:rPr>
              <a:t>m</a:t>
            </a:r>
            <a:r>
              <a:rPr sz="1200" spc="-25" dirty="0">
                <a:latin typeface="Lucida Sans Unicode"/>
                <a:cs typeface="Lucida Sans Unicode"/>
              </a:rPr>
              <a:t>es</a:t>
            </a:r>
            <a:r>
              <a:rPr sz="1200" spc="-30" dirty="0">
                <a:latin typeface="Lucida Sans Unicode"/>
                <a:cs typeface="Lucida Sans Unicode"/>
              </a:rPr>
              <a:t>t</a:t>
            </a:r>
            <a:r>
              <a:rPr sz="1200" spc="-25" dirty="0">
                <a:latin typeface="Lucida Sans Unicode"/>
                <a:cs typeface="Lucida Sans Unicode"/>
              </a:rPr>
              <a:t>r</a:t>
            </a:r>
            <a:r>
              <a:rPr sz="1200" spc="-30" dirty="0">
                <a:latin typeface="Lucida Sans Unicode"/>
                <a:cs typeface="Lucida Sans Unicode"/>
              </a:rPr>
              <a:t>á</a:t>
            </a:r>
            <a:r>
              <a:rPr sz="1200" spc="-25" dirty="0">
                <a:latin typeface="Lucida Sans Unicode"/>
                <a:cs typeface="Lucida Sans Unicode"/>
              </a:rPr>
              <a:t>ln</a:t>
            </a:r>
            <a:r>
              <a:rPr sz="1200" dirty="0">
                <a:latin typeface="Lucida Sans Unicode"/>
                <a:cs typeface="Lucida Sans Unicode"/>
              </a:rPr>
              <a:t>í</a:t>
            </a:r>
            <a:r>
              <a:rPr sz="1200" spc="-3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p</a:t>
            </a:r>
            <a:r>
              <a:rPr sz="1200" spc="-30" dirty="0">
                <a:latin typeface="Lucida Sans Unicode"/>
                <a:cs typeface="Lucida Sans Unicode"/>
              </a:rPr>
              <a:t>o</a:t>
            </a:r>
            <a:r>
              <a:rPr sz="1200" spc="-25" dirty="0">
                <a:latin typeface="Lucida Sans Unicode"/>
                <a:cs typeface="Lucida Sans Unicode"/>
              </a:rPr>
              <a:t>b</a:t>
            </a:r>
            <a:r>
              <a:rPr sz="1200" spc="-30" dirty="0">
                <a:latin typeface="Lucida Sans Unicode"/>
                <a:cs typeface="Lucida Sans Unicode"/>
              </a:rPr>
              <a:t>yty</a:t>
            </a:r>
            <a:r>
              <a:rPr sz="1200" dirty="0">
                <a:latin typeface="Lucida Sans Unicode"/>
                <a:cs typeface="Lucida Sans Unicode"/>
              </a:rPr>
              <a:t>:</a:t>
            </a:r>
            <a:r>
              <a:rPr sz="1200" spc="-114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3</a:t>
            </a:r>
            <a:r>
              <a:rPr sz="1200" spc="-1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–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-75" dirty="0">
                <a:latin typeface="Lucida Sans Unicode"/>
                <a:cs typeface="Lucida Sans Unicode"/>
              </a:rPr>
              <a:t>1</a:t>
            </a:r>
            <a:r>
              <a:rPr sz="1200" dirty="0">
                <a:latin typeface="Lucida Sans Unicode"/>
                <a:cs typeface="Lucida Sans Unicode"/>
              </a:rPr>
              <a:t>0</a:t>
            </a:r>
            <a:r>
              <a:rPr sz="1200" spc="-13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m</a:t>
            </a:r>
            <a:r>
              <a:rPr sz="1200" dirty="0">
                <a:latin typeface="Lucida Sans Unicode"/>
                <a:cs typeface="Lucida Sans Unicode"/>
              </a:rPr>
              <a:t>ěsíců</a:t>
            </a:r>
            <a:endParaRPr sz="1200">
              <a:latin typeface="Lucida Sans Unicode"/>
              <a:cs typeface="Lucida Sans Unicode"/>
            </a:endParaRPr>
          </a:p>
          <a:p>
            <a:pPr marL="253365" lvl="1" indent="-172720">
              <a:lnSpc>
                <a:spcPts val="1420"/>
              </a:lnSpc>
              <a:buFont typeface="Microsoft Sans Serif"/>
              <a:buChar char="•"/>
              <a:tabLst>
                <a:tab pos="254000" algn="l"/>
              </a:tabLst>
            </a:pPr>
            <a:r>
              <a:rPr sz="1200" spc="-30" dirty="0">
                <a:latin typeface="Lucida Sans Unicode"/>
                <a:cs typeface="Lucida Sans Unicode"/>
              </a:rPr>
              <a:t>k</a:t>
            </a:r>
            <a:r>
              <a:rPr sz="1200" spc="-25" dirty="0">
                <a:latin typeface="Lucida Sans Unicode"/>
                <a:cs typeface="Lucida Sans Unicode"/>
              </a:rPr>
              <a:t>r</a:t>
            </a:r>
            <a:r>
              <a:rPr sz="1200" spc="-30" dirty="0">
                <a:latin typeface="Lucida Sans Unicode"/>
                <a:cs typeface="Lucida Sans Unicode"/>
              </a:rPr>
              <a:t>átko</a:t>
            </a:r>
            <a:r>
              <a:rPr sz="1200" spc="-25" dirty="0">
                <a:latin typeface="Lucida Sans Unicode"/>
                <a:cs typeface="Lucida Sans Unicode"/>
              </a:rPr>
              <a:t>d</a:t>
            </a:r>
            <a:r>
              <a:rPr sz="1200" spc="-30" dirty="0">
                <a:latin typeface="Lucida Sans Unicode"/>
                <a:cs typeface="Lucida Sans Unicode"/>
              </a:rPr>
              <a:t>o</a:t>
            </a:r>
            <a:r>
              <a:rPr sz="1200" spc="-25" dirty="0">
                <a:latin typeface="Lucida Sans Unicode"/>
                <a:cs typeface="Lucida Sans Unicode"/>
              </a:rPr>
              <a:t>b</a:t>
            </a:r>
            <a:r>
              <a:rPr sz="1200" dirty="0">
                <a:latin typeface="Lucida Sans Unicode"/>
                <a:cs typeface="Lucida Sans Unicode"/>
              </a:rPr>
              <a:t>é</a:t>
            </a:r>
            <a:r>
              <a:rPr sz="1200" spc="-9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p</a:t>
            </a:r>
            <a:r>
              <a:rPr sz="1200" spc="-30" dirty="0">
                <a:latin typeface="Lucida Sans Unicode"/>
                <a:cs typeface="Lucida Sans Unicode"/>
              </a:rPr>
              <a:t>o</a:t>
            </a:r>
            <a:r>
              <a:rPr sz="1200" spc="-25" dirty="0">
                <a:latin typeface="Lucida Sans Unicode"/>
                <a:cs typeface="Lucida Sans Unicode"/>
              </a:rPr>
              <a:t>b</a:t>
            </a:r>
            <a:r>
              <a:rPr sz="1200" spc="-30" dirty="0">
                <a:latin typeface="Lucida Sans Unicode"/>
                <a:cs typeface="Lucida Sans Unicode"/>
              </a:rPr>
              <a:t>yty</a:t>
            </a:r>
            <a:r>
              <a:rPr sz="1200" dirty="0">
                <a:latin typeface="Lucida Sans Unicode"/>
                <a:cs typeface="Lucida Sans Unicode"/>
              </a:rPr>
              <a:t>: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1</a:t>
            </a:r>
            <a:r>
              <a:rPr sz="1200" spc="-1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–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2</a:t>
            </a:r>
            <a:r>
              <a:rPr sz="1200" spc="-13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m</a:t>
            </a:r>
            <a:r>
              <a:rPr sz="1200" dirty="0">
                <a:latin typeface="Lucida Sans Unicode"/>
                <a:cs typeface="Lucida Sans Unicode"/>
              </a:rPr>
              <a:t>ěsíce</a:t>
            </a:r>
            <a:endParaRPr sz="1200">
              <a:latin typeface="Lucida Sans Unicode"/>
              <a:cs typeface="Lucida Sans Unicode"/>
            </a:endParaRPr>
          </a:p>
          <a:p>
            <a:pPr marL="253365" lvl="1" indent="-172720">
              <a:lnSpc>
                <a:spcPts val="1420"/>
              </a:lnSpc>
              <a:buFont typeface="Microsoft Sans Serif"/>
              <a:buChar char="•"/>
              <a:tabLst>
                <a:tab pos="254000" algn="l"/>
              </a:tabLst>
            </a:pPr>
            <a:r>
              <a:rPr sz="1200" spc="-25" dirty="0">
                <a:latin typeface="Lucida Sans Unicode"/>
                <a:cs typeface="Lucida Sans Unicode"/>
              </a:rPr>
              <a:t>le</a:t>
            </a:r>
            <a:r>
              <a:rPr sz="1200" spc="-30" dirty="0">
                <a:latin typeface="Lucida Sans Unicode"/>
                <a:cs typeface="Lucida Sans Unicode"/>
              </a:rPr>
              <a:t>t</a:t>
            </a:r>
            <a:r>
              <a:rPr sz="1200" spc="-25" dirty="0">
                <a:latin typeface="Lucida Sans Unicode"/>
                <a:cs typeface="Lucida Sans Unicode"/>
              </a:rPr>
              <a:t>n</a:t>
            </a:r>
            <a:r>
              <a:rPr sz="1200" dirty="0">
                <a:latin typeface="Lucida Sans Unicode"/>
                <a:cs typeface="Lucida Sans Unicode"/>
              </a:rPr>
              <a:t>í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š</a:t>
            </a:r>
            <a:r>
              <a:rPr sz="1200" spc="-45" dirty="0">
                <a:latin typeface="Lucida Sans Unicode"/>
                <a:cs typeface="Lucida Sans Unicode"/>
              </a:rPr>
              <a:t>ko</a:t>
            </a:r>
            <a:r>
              <a:rPr sz="1200" spc="-35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y</a:t>
            </a:r>
            <a:r>
              <a:rPr sz="1200" spc="-13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m</a:t>
            </a:r>
            <a:r>
              <a:rPr sz="1200" spc="-25" dirty="0">
                <a:latin typeface="Lucida Sans Unicode"/>
                <a:cs typeface="Lucida Sans Unicode"/>
              </a:rPr>
              <a:t>in</a:t>
            </a:r>
            <a:r>
              <a:rPr sz="1200" dirty="0">
                <a:latin typeface="Lucida Sans Unicode"/>
                <a:cs typeface="Lucida Sans Unicode"/>
              </a:rPr>
              <a:t>.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6</a:t>
            </a:r>
            <a:r>
              <a:rPr sz="1200" spc="-13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dn</a:t>
            </a:r>
            <a:r>
              <a:rPr sz="1200" dirty="0">
                <a:latin typeface="Lucida Sans Unicode"/>
                <a:cs typeface="Lucida Sans Unicode"/>
              </a:rPr>
              <a:t>ů</a:t>
            </a:r>
            <a:endParaRPr sz="1200">
              <a:latin typeface="Lucida Sans Unicode"/>
              <a:cs typeface="Lucida Sans Unicode"/>
            </a:endParaRPr>
          </a:p>
          <a:p>
            <a:pPr marL="253365" lvl="1" indent="-172720">
              <a:lnSpc>
                <a:spcPct val="100000"/>
              </a:lnSpc>
              <a:spcBef>
                <a:spcPts val="50"/>
              </a:spcBef>
              <a:buFont typeface="Microsoft Sans Serif"/>
              <a:buChar char="•"/>
              <a:tabLst>
                <a:tab pos="254000" algn="l"/>
              </a:tabLst>
            </a:pPr>
            <a:r>
              <a:rPr sz="1200" spc="-20" dirty="0">
                <a:latin typeface="Lucida Sans Unicode"/>
                <a:cs typeface="Lucida Sans Unicode"/>
              </a:rPr>
              <a:t>o</a:t>
            </a:r>
            <a:r>
              <a:rPr sz="1200" spc="-15" dirty="0">
                <a:latin typeface="Lucida Sans Unicode"/>
                <a:cs typeface="Lucida Sans Unicode"/>
              </a:rPr>
              <a:t>db</a:t>
            </a:r>
            <a:r>
              <a:rPr sz="1200" spc="-20" dirty="0">
                <a:latin typeface="Lucida Sans Unicode"/>
                <a:cs typeface="Lucida Sans Unicode"/>
              </a:rPr>
              <a:t>o</a:t>
            </a:r>
            <a:r>
              <a:rPr sz="1200" spc="-15" dirty="0">
                <a:latin typeface="Lucida Sans Unicode"/>
                <a:cs typeface="Lucida Sans Unicode"/>
              </a:rPr>
              <a:t>rn</a:t>
            </a:r>
            <a:r>
              <a:rPr sz="1200" dirty="0">
                <a:latin typeface="Lucida Sans Unicode"/>
                <a:cs typeface="Lucida Sans Unicode"/>
              </a:rPr>
              <a:t>é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e</a:t>
            </a:r>
            <a:r>
              <a:rPr sz="1200" spc="-55" dirty="0">
                <a:latin typeface="Lucida Sans Unicode"/>
                <a:cs typeface="Lucida Sans Unicode"/>
              </a:rPr>
              <a:t>xk</a:t>
            </a:r>
            <a:r>
              <a:rPr sz="1200" spc="-50" dirty="0">
                <a:latin typeface="Lucida Sans Unicode"/>
                <a:cs typeface="Lucida Sans Unicode"/>
              </a:rPr>
              <a:t>ur</a:t>
            </a:r>
            <a:r>
              <a:rPr sz="1200" spc="-55" dirty="0">
                <a:latin typeface="Lucida Sans Unicode"/>
                <a:cs typeface="Lucida Sans Unicode"/>
              </a:rPr>
              <a:t>z</a:t>
            </a:r>
            <a:r>
              <a:rPr sz="1200" dirty="0">
                <a:latin typeface="Lucida Sans Unicode"/>
                <a:cs typeface="Lucida Sans Unicode"/>
              </a:rPr>
              <a:t>e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3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–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5</a:t>
            </a:r>
            <a:r>
              <a:rPr sz="1200" spc="-13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dn</a:t>
            </a:r>
            <a:r>
              <a:rPr sz="1200" dirty="0">
                <a:latin typeface="Lucida Sans Unicode"/>
                <a:cs typeface="Lucida Sans Unicode"/>
              </a:rPr>
              <a:t>ů</a:t>
            </a:r>
            <a:endParaRPr sz="1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016" y="2078736"/>
            <a:ext cx="428244" cy="3215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05016" y="1958340"/>
            <a:ext cx="861060" cy="3747770"/>
            <a:chOff x="6605016" y="1958340"/>
            <a:chExt cx="861060" cy="37477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5016" y="1958340"/>
              <a:ext cx="861059" cy="37475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28460" y="5114556"/>
              <a:ext cx="609600" cy="455930"/>
            </a:xfrm>
            <a:custGeom>
              <a:avLst/>
              <a:gdLst/>
              <a:ahLst/>
              <a:cxnLst/>
              <a:rect l="l" t="t" r="r" b="b"/>
              <a:pathLst>
                <a:path w="609600" h="455929">
                  <a:moveTo>
                    <a:pt x="0" y="455663"/>
                  </a:moveTo>
                  <a:lnTo>
                    <a:pt x="609396" y="455663"/>
                  </a:lnTo>
                  <a:lnTo>
                    <a:pt x="609396" y="0"/>
                  </a:lnTo>
                  <a:lnTo>
                    <a:pt x="0" y="0"/>
                  </a:lnTo>
                  <a:lnTo>
                    <a:pt x="0" y="455663"/>
                  </a:lnTo>
                  <a:close/>
                </a:path>
              </a:pathLst>
            </a:custGeom>
            <a:ln w="45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25056" y="5237988"/>
              <a:ext cx="184785" cy="155575"/>
            </a:xfrm>
            <a:custGeom>
              <a:avLst/>
              <a:gdLst/>
              <a:ahLst/>
              <a:cxnLst/>
              <a:rect l="l" t="t" r="r" b="b"/>
              <a:pathLst>
                <a:path w="184784" h="155575">
                  <a:moveTo>
                    <a:pt x="0" y="155193"/>
                  </a:moveTo>
                  <a:lnTo>
                    <a:pt x="72771" y="155193"/>
                  </a:lnTo>
                </a:path>
                <a:path w="184784" h="155575">
                  <a:moveTo>
                    <a:pt x="0" y="124332"/>
                  </a:moveTo>
                  <a:lnTo>
                    <a:pt x="109600" y="124332"/>
                  </a:lnTo>
                </a:path>
                <a:path w="184784" h="155575">
                  <a:moveTo>
                    <a:pt x="0" y="93471"/>
                  </a:moveTo>
                  <a:lnTo>
                    <a:pt x="184403" y="93471"/>
                  </a:lnTo>
                </a:path>
                <a:path w="184784" h="155575">
                  <a:moveTo>
                    <a:pt x="0" y="62102"/>
                  </a:moveTo>
                  <a:lnTo>
                    <a:pt x="184403" y="62102"/>
                  </a:lnTo>
                </a:path>
                <a:path w="184784" h="155575">
                  <a:moveTo>
                    <a:pt x="0" y="31368"/>
                  </a:moveTo>
                  <a:lnTo>
                    <a:pt x="184403" y="31368"/>
                  </a:lnTo>
                </a:path>
                <a:path w="184784" h="155575">
                  <a:moveTo>
                    <a:pt x="37465" y="0"/>
                  </a:moveTo>
                  <a:lnTo>
                    <a:pt x="146939" y="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5452" y="5352288"/>
              <a:ext cx="100583" cy="1478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6704" y="5186172"/>
              <a:ext cx="76198" cy="640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25996" y="5192268"/>
              <a:ext cx="365760" cy="300355"/>
            </a:xfrm>
            <a:custGeom>
              <a:avLst/>
              <a:gdLst/>
              <a:ahLst/>
              <a:cxnLst/>
              <a:rect l="l" t="t" r="r" b="b"/>
              <a:pathLst>
                <a:path w="365759" h="300354">
                  <a:moveTo>
                    <a:pt x="282321" y="265684"/>
                  </a:moveTo>
                  <a:lnTo>
                    <a:pt x="282321" y="277241"/>
                  </a:lnTo>
                  <a:lnTo>
                    <a:pt x="284479" y="285369"/>
                  </a:lnTo>
                  <a:lnTo>
                    <a:pt x="290195" y="292100"/>
                  </a:lnTo>
                  <a:lnTo>
                    <a:pt x="298576" y="297053"/>
                  </a:lnTo>
                  <a:lnTo>
                    <a:pt x="308990" y="299593"/>
                  </a:lnTo>
                  <a:lnTo>
                    <a:pt x="26670" y="299593"/>
                  </a:lnTo>
                  <a:lnTo>
                    <a:pt x="16001" y="297053"/>
                  </a:lnTo>
                  <a:lnTo>
                    <a:pt x="7620" y="292100"/>
                  </a:lnTo>
                  <a:lnTo>
                    <a:pt x="2031" y="285369"/>
                  </a:lnTo>
                  <a:lnTo>
                    <a:pt x="0" y="277241"/>
                  </a:lnTo>
                  <a:lnTo>
                    <a:pt x="0" y="265684"/>
                  </a:lnTo>
                  <a:lnTo>
                    <a:pt x="282321" y="265684"/>
                  </a:lnTo>
                  <a:close/>
                </a:path>
                <a:path w="365759" h="300354">
                  <a:moveTo>
                    <a:pt x="56642" y="247269"/>
                  </a:moveTo>
                  <a:lnTo>
                    <a:pt x="56642" y="22479"/>
                  </a:lnTo>
                  <a:lnTo>
                    <a:pt x="58674" y="14350"/>
                  </a:lnTo>
                  <a:lnTo>
                    <a:pt x="64388" y="7493"/>
                  </a:lnTo>
                  <a:lnTo>
                    <a:pt x="72898" y="2540"/>
                  </a:lnTo>
                  <a:lnTo>
                    <a:pt x="83184" y="0"/>
                  </a:lnTo>
                  <a:lnTo>
                    <a:pt x="365632" y="0"/>
                  </a:lnTo>
                  <a:lnTo>
                    <a:pt x="354964" y="2540"/>
                  </a:lnTo>
                  <a:lnTo>
                    <a:pt x="346455" y="7493"/>
                  </a:lnTo>
                  <a:lnTo>
                    <a:pt x="340995" y="14350"/>
                  </a:lnTo>
                  <a:lnTo>
                    <a:pt x="338962" y="22479"/>
                  </a:lnTo>
                  <a:lnTo>
                    <a:pt x="338962" y="273685"/>
                  </a:lnTo>
                  <a:lnTo>
                    <a:pt x="338962" y="277749"/>
                  </a:lnTo>
                  <a:lnTo>
                    <a:pt x="336803" y="285876"/>
                  </a:lnTo>
                  <a:lnTo>
                    <a:pt x="331088" y="292607"/>
                  </a:lnTo>
                  <a:lnTo>
                    <a:pt x="322706" y="297561"/>
                  </a:lnTo>
                  <a:lnTo>
                    <a:pt x="312293" y="300100"/>
                  </a:lnTo>
                  <a:lnTo>
                    <a:pt x="29972" y="30010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2612" y="5184648"/>
              <a:ext cx="51816" cy="6248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43608" y="1998345"/>
            <a:ext cx="159385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0" spc="-110" dirty="0">
                <a:latin typeface="Arial Black"/>
                <a:cs typeface="Arial Black"/>
              </a:rPr>
              <a:t>STIPENDIUM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8336" y="2521356"/>
            <a:ext cx="4933950" cy="282194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50" spc="-10" dirty="0">
                <a:latin typeface="Lucida Sans Unicode"/>
                <a:cs typeface="Lucida Sans Unicode"/>
              </a:rPr>
              <a:t>PŘEHLED </a:t>
            </a:r>
            <a:r>
              <a:rPr sz="1450" spc="-25" dirty="0">
                <a:latin typeface="Lucida Sans Unicode"/>
                <a:cs typeface="Lucida Sans Unicode"/>
              </a:rPr>
              <a:t>STIPENDIJNÍCH</a:t>
            </a:r>
            <a:r>
              <a:rPr sz="1450" spc="-95" dirty="0">
                <a:latin typeface="Lucida Sans Unicode"/>
                <a:cs typeface="Lucida Sans Unicode"/>
              </a:rPr>
              <a:t> </a:t>
            </a:r>
            <a:r>
              <a:rPr sz="1450" spc="-10" dirty="0">
                <a:latin typeface="Lucida Sans Unicode"/>
                <a:cs typeface="Lucida Sans Unicode"/>
              </a:rPr>
              <a:t>SAZEB</a:t>
            </a:r>
            <a:endParaRPr sz="1450">
              <a:latin typeface="Lucida Sans Unicode"/>
              <a:cs typeface="Lucida Sans Unicode"/>
            </a:endParaRPr>
          </a:p>
          <a:p>
            <a:pPr marL="451484" indent="-172720">
              <a:lnSpc>
                <a:spcPct val="100000"/>
              </a:lnSpc>
              <a:spcBef>
                <a:spcPts val="745"/>
              </a:spcBef>
              <a:buSzPct val="75000"/>
              <a:buFont typeface="Wingdings"/>
              <a:buChar char=""/>
              <a:tabLst>
                <a:tab pos="452120" algn="l"/>
              </a:tabLst>
            </a:pPr>
            <a:r>
              <a:rPr sz="1200" dirty="0">
                <a:latin typeface="Lucida Sans Unicode"/>
                <a:cs typeface="Lucida Sans Unicode"/>
              </a:rPr>
              <a:t>Pro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50" dirty="0">
                <a:latin typeface="Lucida Sans Unicode"/>
                <a:cs typeface="Lucida Sans Unicode"/>
              </a:rPr>
              <a:t>v</a:t>
            </a:r>
            <a:r>
              <a:rPr sz="1200" spc="-55" dirty="0">
                <a:latin typeface="Lucida Sans Unicode"/>
                <a:cs typeface="Lucida Sans Unicode"/>
              </a:rPr>
              <a:t>yj</a:t>
            </a:r>
            <a:r>
              <a:rPr sz="1200" spc="-50" dirty="0">
                <a:latin typeface="Lucida Sans Unicode"/>
                <a:cs typeface="Lucida Sans Unicode"/>
              </a:rPr>
              <a:t>í</a:t>
            </a:r>
            <a:r>
              <a:rPr sz="1200" spc="-55" dirty="0">
                <a:latin typeface="Lucida Sans Unicode"/>
                <a:cs typeface="Lucida Sans Unicode"/>
              </a:rPr>
              <a:t>ž</a:t>
            </a:r>
            <a:r>
              <a:rPr sz="1200" spc="-50" dirty="0">
                <a:latin typeface="Lucida Sans Unicode"/>
                <a:cs typeface="Lucida Sans Unicode"/>
              </a:rPr>
              <a:t>d</a:t>
            </a:r>
            <a:r>
              <a:rPr sz="1200" spc="-45" dirty="0">
                <a:latin typeface="Lucida Sans Unicode"/>
                <a:cs typeface="Lucida Sans Unicode"/>
              </a:rPr>
              <a:t>ě</a:t>
            </a:r>
            <a:r>
              <a:rPr sz="1200" spc="-55" dirty="0">
                <a:latin typeface="Lucida Sans Unicode"/>
                <a:cs typeface="Lucida Sans Unicode"/>
              </a:rPr>
              <a:t>j</a:t>
            </a:r>
            <a:r>
              <a:rPr sz="1200" spc="-50" dirty="0">
                <a:latin typeface="Lucida Sans Unicode"/>
                <a:cs typeface="Lucida Sans Unicode"/>
              </a:rPr>
              <a:t>í</a:t>
            </a:r>
            <a:r>
              <a:rPr sz="1200" spc="-55" dirty="0">
                <a:latin typeface="Lucida Sans Unicode"/>
                <a:cs typeface="Lucida Sans Unicode"/>
              </a:rPr>
              <a:t>c</a:t>
            </a:r>
            <a:r>
              <a:rPr sz="1200" spc="-50" dirty="0">
                <a:latin typeface="Lucida Sans Unicode"/>
                <a:cs typeface="Lucida Sans Unicode"/>
              </a:rPr>
              <a:t>í</a:t>
            </a:r>
            <a:r>
              <a:rPr sz="1200" dirty="0">
                <a:latin typeface="Lucida Sans Unicode"/>
                <a:cs typeface="Lucida Sans Unicode"/>
              </a:rPr>
              <a:t>: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7"/>
              </a:rPr>
              <a:t>ww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7"/>
              </a:rPr>
              <a:t>w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7"/>
              </a:rPr>
              <a:t>.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7"/>
              </a:rPr>
              <a:t>ce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7"/>
              </a:rPr>
              <a:t>e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7"/>
              </a:rPr>
              <a:t>pu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7"/>
              </a:rPr>
              <a:t>s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7"/>
              </a:rPr>
              <a:t>.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7"/>
              </a:rPr>
              <a:t>in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7"/>
              </a:rPr>
              <a:t>f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7"/>
              </a:rPr>
              <a:t>o</a:t>
            </a:r>
            <a:endParaRPr sz="1200">
              <a:latin typeface="Lucida Sans Unicode"/>
              <a:cs typeface="Lucida Sans Unicode"/>
            </a:endParaRPr>
          </a:p>
          <a:p>
            <a:pPr marL="451484" marR="5080" indent="-172720">
              <a:lnSpc>
                <a:spcPct val="100800"/>
              </a:lnSpc>
              <a:spcBef>
                <a:spcPts val="685"/>
              </a:spcBef>
              <a:buSzPct val="75000"/>
              <a:buFont typeface="Wingdings"/>
              <a:buChar char=""/>
              <a:tabLst>
                <a:tab pos="452120" algn="l"/>
              </a:tabLst>
            </a:pPr>
            <a:r>
              <a:rPr sz="1200" dirty="0">
                <a:latin typeface="Lucida Sans Unicode"/>
                <a:cs typeface="Lucida Sans Unicode"/>
              </a:rPr>
              <a:t>Pro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50" dirty="0">
                <a:latin typeface="Lucida Sans Unicode"/>
                <a:cs typeface="Lucida Sans Unicode"/>
              </a:rPr>
              <a:t>přijíždějící: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Pravidla</a:t>
            </a:r>
            <a:r>
              <a:rPr sz="1200" spc="-9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pro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poskytování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příspěvků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dotací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VVŠ </a:t>
            </a:r>
            <a:r>
              <a:rPr sz="1200" spc="-36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(PŘÍLOHA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č.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4)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450" spc="-30" dirty="0">
                <a:latin typeface="Lucida Sans Unicode"/>
                <a:cs typeface="Lucida Sans Unicode"/>
              </a:rPr>
              <a:t>P</a:t>
            </a:r>
            <a:r>
              <a:rPr sz="1450" spc="-25" dirty="0">
                <a:latin typeface="Lucida Sans Unicode"/>
                <a:cs typeface="Lucida Sans Unicode"/>
              </a:rPr>
              <a:t>OB</a:t>
            </a:r>
            <a:r>
              <a:rPr sz="1450" spc="-20" dirty="0">
                <a:latin typeface="Lucida Sans Unicode"/>
                <a:cs typeface="Lucida Sans Unicode"/>
              </a:rPr>
              <a:t>YT</a:t>
            </a:r>
            <a:r>
              <a:rPr sz="1450" spc="-25" dirty="0">
                <a:latin typeface="Lucida Sans Unicode"/>
                <a:cs typeface="Lucida Sans Unicode"/>
              </a:rPr>
              <a:t>O</a:t>
            </a:r>
            <a:r>
              <a:rPr sz="1450" spc="-30" dirty="0">
                <a:latin typeface="Lucida Sans Unicode"/>
                <a:cs typeface="Lucida Sans Unicode"/>
              </a:rPr>
              <a:t>V</a:t>
            </a:r>
            <a:r>
              <a:rPr sz="1450" spc="-10" dirty="0">
                <a:latin typeface="Lucida Sans Unicode"/>
                <a:cs typeface="Lucida Sans Unicode"/>
              </a:rPr>
              <a:t>É</a:t>
            </a:r>
            <a:r>
              <a:rPr sz="1450" spc="-75" dirty="0">
                <a:latin typeface="Lucida Sans Unicode"/>
                <a:cs typeface="Lucida Sans Unicode"/>
              </a:rPr>
              <a:t> </a:t>
            </a:r>
            <a:r>
              <a:rPr sz="1450" spc="-55" dirty="0">
                <a:latin typeface="Lucida Sans Unicode"/>
                <a:cs typeface="Lucida Sans Unicode"/>
              </a:rPr>
              <a:t>N</a:t>
            </a:r>
            <a:r>
              <a:rPr sz="1450" spc="-60" dirty="0">
                <a:latin typeface="Lucida Sans Unicode"/>
                <a:cs typeface="Lucida Sans Unicode"/>
              </a:rPr>
              <a:t>Á</a:t>
            </a:r>
            <a:r>
              <a:rPr sz="1450" spc="-65" dirty="0">
                <a:latin typeface="Lucida Sans Unicode"/>
                <a:cs typeface="Lucida Sans Unicode"/>
              </a:rPr>
              <a:t>K</a:t>
            </a:r>
            <a:r>
              <a:rPr sz="1450" spc="-60" dirty="0">
                <a:latin typeface="Lucida Sans Unicode"/>
                <a:cs typeface="Lucida Sans Unicode"/>
              </a:rPr>
              <a:t>LAD</a:t>
            </a:r>
            <a:r>
              <a:rPr sz="1450" spc="-10" dirty="0">
                <a:latin typeface="Lucida Sans Unicode"/>
                <a:cs typeface="Lucida Sans Unicode"/>
              </a:rPr>
              <a:t>Y</a:t>
            </a:r>
            <a:r>
              <a:rPr sz="1450" spc="-145" dirty="0">
                <a:latin typeface="Lucida Sans Unicode"/>
                <a:cs typeface="Lucida Sans Unicode"/>
              </a:rPr>
              <a:t> </a:t>
            </a:r>
            <a:r>
              <a:rPr sz="1450" spc="-10" dirty="0">
                <a:latin typeface="Lucida Sans Unicode"/>
                <a:cs typeface="Lucida Sans Unicode"/>
              </a:rPr>
              <a:t>(vy</a:t>
            </a:r>
            <a:r>
              <a:rPr sz="1450" dirty="0">
                <a:latin typeface="Lucida Sans Unicode"/>
                <a:cs typeface="Lucida Sans Unicode"/>
              </a:rPr>
              <a:t>j</a:t>
            </a:r>
            <a:r>
              <a:rPr sz="1450" spc="-10" dirty="0">
                <a:latin typeface="Lucida Sans Unicode"/>
                <a:cs typeface="Lucida Sans Unicode"/>
              </a:rPr>
              <a:t>íž</a:t>
            </a:r>
            <a:r>
              <a:rPr sz="1450" spc="-20" dirty="0">
                <a:latin typeface="Lucida Sans Unicode"/>
                <a:cs typeface="Lucida Sans Unicode"/>
              </a:rPr>
              <a:t>d</a:t>
            </a:r>
            <a:r>
              <a:rPr sz="1450" spc="-25" dirty="0">
                <a:latin typeface="Lucida Sans Unicode"/>
                <a:cs typeface="Lucida Sans Unicode"/>
              </a:rPr>
              <a:t>ě</a:t>
            </a:r>
            <a:r>
              <a:rPr sz="1450" spc="-15" dirty="0">
                <a:latin typeface="Lucida Sans Unicode"/>
                <a:cs typeface="Lucida Sans Unicode"/>
              </a:rPr>
              <a:t>jící</a:t>
            </a:r>
            <a:r>
              <a:rPr sz="1450" spc="-10" dirty="0">
                <a:latin typeface="Lucida Sans Unicode"/>
                <a:cs typeface="Lucida Sans Unicode"/>
              </a:rPr>
              <a:t>):</a:t>
            </a:r>
            <a:endParaRPr sz="1450">
              <a:latin typeface="Lucida Sans Unicode"/>
              <a:cs typeface="Lucida Sans Unicode"/>
            </a:endParaRPr>
          </a:p>
          <a:p>
            <a:pPr marL="451484" indent="-172720">
              <a:lnSpc>
                <a:spcPct val="100000"/>
              </a:lnSpc>
              <a:spcBef>
                <a:spcPts val="730"/>
              </a:spcBef>
              <a:buSzPct val="75000"/>
              <a:buFont typeface="Wingdings"/>
              <a:buChar char=""/>
              <a:tabLst>
                <a:tab pos="452120" algn="l"/>
              </a:tabLst>
            </a:pPr>
            <a:r>
              <a:rPr sz="1200" spc="-45" dirty="0">
                <a:latin typeface="Lucida Sans Unicode"/>
                <a:cs typeface="Lucida Sans Unicode"/>
              </a:rPr>
              <a:t>V</a:t>
            </a:r>
            <a:r>
              <a:rPr sz="1200" spc="-40" dirty="0">
                <a:latin typeface="Lucida Sans Unicode"/>
                <a:cs typeface="Lucida Sans Unicode"/>
              </a:rPr>
              <a:t>yp</a:t>
            </a:r>
            <a:r>
              <a:rPr sz="1200" spc="-35" dirty="0">
                <a:latin typeface="Lucida Sans Unicode"/>
                <a:cs typeface="Lucida Sans Unicode"/>
              </a:rPr>
              <a:t>l</a:t>
            </a:r>
            <a:r>
              <a:rPr sz="1200" spc="-40" dirty="0">
                <a:latin typeface="Lucida Sans Unicode"/>
                <a:cs typeface="Lucida Sans Unicode"/>
              </a:rPr>
              <a:t>ác</a:t>
            </a:r>
            <a:r>
              <a:rPr sz="1200" dirty="0">
                <a:latin typeface="Lucida Sans Unicode"/>
                <a:cs typeface="Lucida Sans Unicode"/>
              </a:rPr>
              <a:t>í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zp</a:t>
            </a:r>
            <a:r>
              <a:rPr sz="1200" spc="-35" dirty="0">
                <a:latin typeface="Lucida Sans Unicode"/>
                <a:cs typeface="Lucida Sans Unicode"/>
              </a:rPr>
              <a:t>r</a:t>
            </a:r>
            <a:r>
              <a:rPr sz="1200" spc="-40" dirty="0">
                <a:latin typeface="Lucida Sans Unicode"/>
                <a:cs typeface="Lucida Sans Unicode"/>
              </a:rPr>
              <a:t>a</a:t>
            </a:r>
            <a:r>
              <a:rPr sz="1200" spc="-35" dirty="0">
                <a:latin typeface="Lucida Sans Unicode"/>
                <a:cs typeface="Lucida Sans Unicode"/>
              </a:rPr>
              <a:t>vi</a:t>
            </a:r>
            <a:r>
              <a:rPr sz="1200" spc="-40" dirty="0">
                <a:latin typeface="Lucida Sans Unicode"/>
                <a:cs typeface="Lucida Sans Unicode"/>
              </a:rPr>
              <a:t>d</a:t>
            </a:r>
            <a:r>
              <a:rPr sz="1200" spc="-35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p</a:t>
            </a:r>
            <a:r>
              <a:rPr sz="1200" spc="-35" dirty="0">
                <a:latin typeface="Lucida Sans Unicode"/>
                <a:cs typeface="Lucida Sans Unicode"/>
              </a:rPr>
              <a:t>ři</a:t>
            </a:r>
            <a:r>
              <a:rPr sz="1200" spc="-45" dirty="0">
                <a:latin typeface="Lucida Sans Unicode"/>
                <a:cs typeface="Lucida Sans Unicode"/>
              </a:rPr>
              <a:t>j</a:t>
            </a:r>
            <a:r>
              <a:rPr sz="1200" spc="-35" dirty="0">
                <a:latin typeface="Lucida Sans Unicode"/>
                <a:cs typeface="Lucida Sans Unicode"/>
              </a:rPr>
              <a:t>í</a:t>
            </a:r>
            <a:r>
              <a:rPr sz="1200" spc="-45" dirty="0">
                <a:latin typeface="Lucida Sans Unicode"/>
                <a:cs typeface="Lucida Sans Unicode"/>
              </a:rPr>
              <a:t>m</a:t>
            </a:r>
            <a:r>
              <a:rPr sz="1200" spc="-40" dirty="0">
                <a:latin typeface="Lucida Sans Unicode"/>
                <a:cs typeface="Lucida Sans Unicode"/>
              </a:rPr>
              <a:t>a</a:t>
            </a:r>
            <a:r>
              <a:rPr sz="1200" spc="-45" dirty="0">
                <a:latin typeface="Lucida Sans Unicode"/>
                <a:cs typeface="Lucida Sans Unicode"/>
              </a:rPr>
              <a:t>j</a:t>
            </a:r>
            <a:r>
              <a:rPr sz="1200" spc="-35" dirty="0">
                <a:latin typeface="Lucida Sans Unicode"/>
                <a:cs typeface="Lucida Sans Unicode"/>
              </a:rPr>
              <a:t>í</a:t>
            </a:r>
            <a:r>
              <a:rPr sz="1200" spc="-40" dirty="0">
                <a:latin typeface="Lucida Sans Unicode"/>
                <a:cs typeface="Lucida Sans Unicode"/>
              </a:rPr>
              <a:t>c</a:t>
            </a:r>
            <a:r>
              <a:rPr sz="1200" dirty="0">
                <a:latin typeface="Lucida Sans Unicode"/>
                <a:cs typeface="Lucida Sans Unicode"/>
              </a:rPr>
              <a:t>í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v</a:t>
            </a:r>
            <a:r>
              <a:rPr sz="1200" spc="-40" dirty="0">
                <a:latin typeface="Lucida Sans Unicode"/>
                <a:cs typeface="Lucida Sans Unicode"/>
              </a:rPr>
              <a:t>ys</a:t>
            </a:r>
            <a:r>
              <a:rPr sz="1200" spc="-45" dirty="0">
                <a:latin typeface="Lucida Sans Unicode"/>
                <a:cs typeface="Lucida Sans Unicode"/>
              </a:rPr>
              <a:t>ok</a:t>
            </a:r>
            <a:r>
              <a:rPr sz="1200" dirty="0">
                <a:latin typeface="Lucida Sans Unicode"/>
                <a:cs typeface="Lucida Sans Unicode"/>
              </a:rPr>
              <a:t>á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š</a:t>
            </a:r>
            <a:r>
              <a:rPr sz="1200" spc="-45" dirty="0">
                <a:latin typeface="Lucida Sans Unicode"/>
                <a:cs typeface="Lucida Sans Unicode"/>
              </a:rPr>
              <a:t>ko</a:t>
            </a:r>
            <a:r>
              <a:rPr sz="1200" spc="-35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h</a:t>
            </a:r>
            <a:r>
              <a:rPr sz="1200" spc="-30" dirty="0">
                <a:latin typeface="Lucida Sans Unicode"/>
                <a:cs typeface="Lucida Sans Unicode"/>
              </a:rPr>
              <a:t>o</a:t>
            </a:r>
            <a:r>
              <a:rPr sz="1200" spc="-25" dirty="0">
                <a:latin typeface="Lucida Sans Unicode"/>
                <a:cs typeface="Lucida Sans Unicode"/>
              </a:rPr>
              <a:t>s</a:t>
            </a:r>
            <a:r>
              <a:rPr sz="1200" spc="-30" dirty="0">
                <a:latin typeface="Lucida Sans Unicode"/>
                <a:cs typeface="Lucida Sans Unicode"/>
              </a:rPr>
              <a:t>t</a:t>
            </a:r>
            <a:r>
              <a:rPr sz="1200" spc="-25" dirty="0">
                <a:latin typeface="Lucida Sans Unicode"/>
                <a:cs typeface="Lucida Sans Unicode"/>
              </a:rPr>
              <a:t>i</a:t>
            </a:r>
            <a:r>
              <a:rPr sz="1200" spc="-30" dirty="0">
                <a:latin typeface="Lucida Sans Unicode"/>
                <a:cs typeface="Lucida Sans Unicode"/>
              </a:rPr>
              <a:t>t</a:t>
            </a:r>
            <a:r>
              <a:rPr sz="1200" spc="-25" dirty="0">
                <a:latin typeface="Lucida Sans Unicode"/>
                <a:cs typeface="Lucida Sans Unicode"/>
              </a:rPr>
              <a:t>els</a:t>
            </a:r>
            <a:r>
              <a:rPr sz="1200" spc="-30" dirty="0">
                <a:latin typeface="Lucida Sans Unicode"/>
                <a:cs typeface="Lucida Sans Unicode"/>
              </a:rPr>
              <a:t>k</a:t>
            </a:r>
            <a:r>
              <a:rPr sz="1200" dirty="0">
                <a:latin typeface="Lucida Sans Unicode"/>
                <a:cs typeface="Lucida Sans Unicode"/>
              </a:rPr>
              <a:t>é</a:t>
            </a:r>
            <a:r>
              <a:rPr sz="1200" spc="-114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z</a:t>
            </a:r>
            <a:r>
              <a:rPr sz="1200" spc="-10" dirty="0">
                <a:latin typeface="Lucida Sans Unicode"/>
                <a:cs typeface="Lucida Sans Unicode"/>
              </a:rPr>
              <a:t>e</a:t>
            </a:r>
            <a:r>
              <a:rPr sz="1200" spc="-20" dirty="0">
                <a:latin typeface="Lucida Sans Unicode"/>
                <a:cs typeface="Lucida Sans Unicode"/>
              </a:rPr>
              <a:t>m</a:t>
            </a:r>
            <a:r>
              <a:rPr sz="1200" dirty="0">
                <a:latin typeface="Lucida Sans Unicode"/>
                <a:cs typeface="Lucida Sans Unicode"/>
              </a:rPr>
              <a:t>ě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50" spc="-35" dirty="0">
                <a:latin typeface="Lucida Sans Unicode"/>
                <a:cs typeface="Lucida Sans Unicode"/>
              </a:rPr>
              <a:t>J</a:t>
            </a:r>
            <a:r>
              <a:rPr sz="1450" spc="-25" dirty="0">
                <a:latin typeface="Lucida Sans Unicode"/>
                <a:cs typeface="Lucida Sans Unicode"/>
              </a:rPr>
              <a:t>ÍZ</a:t>
            </a:r>
            <a:r>
              <a:rPr sz="1450" spc="-35" dirty="0">
                <a:latin typeface="Lucida Sans Unicode"/>
                <a:cs typeface="Lucida Sans Unicode"/>
              </a:rPr>
              <a:t>D</a:t>
            </a:r>
            <a:r>
              <a:rPr sz="1450" spc="-30" dirty="0">
                <a:latin typeface="Lucida Sans Unicode"/>
                <a:cs typeface="Lucida Sans Unicode"/>
              </a:rPr>
              <a:t>N</a:t>
            </a:r>
            <a:r>
              <a:rPr sz="1450" spc="-10" dirty="0">
                <a:latin typeface="Lucida Sans Unicode"/>
                <a:cs typeface="Lucida Sans Unicode"/>
              </a:rPr>
              <a:t>É</a:t>
            </a:r>
            <a:r>
              <a:rPr sz="1450" spc="-105" dirty="0">
                <a:latin typeface="Lucida Sans Unicode"/>
                <a:cs typeface="Lucida Sans Unicode"/>
              </a:rPr>
              <a:t> </a:t>
            </a:r>
            <a:r>
              <a:rPr sz="1450" spc="-10" dirty="0">
                <a:latin typeface="Lucida Sans Unicode"/>
                <a:cs typeface="Lucida Sans Unicode"/>
              </a:rPr>
              <a:t>(vy</a:t>
            </a:r>
            <a:r>
              <a:rPr sz="1450" dirty="0">
                <a:latin typeface="Lucida Sans Unicode"/>
                <a:cs typeface="Lucida Sans Unicode"/>
              </a:rPr>
              <a:t>j</a:t>
            </a:r>
            <a:r>
              <a:rPr sz="1450" spc="-10" dirty="0">
                <a:latin typeface="Lucida Sans Unicode"/>
                <a:cs typeface="Lucida Sans Unicode"/>
              </a:rPr>
              <a:t>íž</a:t>
            </a:r>
            <a:r>
              <a:rPr sz="1450" spc="-20" dirty="0">
                <a:latin typeface="Lucida Sans Unicode"/>
                <a:cs typeface="Lucida Sans Unicode"/>
              </a:rPr>
              <a:t>d</a:t>
            </a:r>
            <a:r>
              <a:rPr sz="1450" spc="-25" dirty="0">
                <a:latin typeface="Lucida Sans Unicode"/>
                <a:cs typeface="Lucida Sans Unicode"/>
              </a:rPr>
              <a:t>ě</a:t>
            </a:r>
            <a:r>
              <a:rPr sz="1450" spc="-15" dirty="0">
                <a:latin typeface="Lucida Sans Unicode"/>
                <a:cs typeface="Lucida Sans Unicode"/>
              </a:rPr>
              <a:t>jící</a:t>
            </a:r>
            <a:r>
              <a:rPr sz="1450" spc="-5" dirty="0">
                <a:latin typeface="Lucida Sans Unicode"/>
                <a:cs typeface="Lucida Sans Unicode"/>
              </a:rPr>
              <a:t>)</a:t>
            </a:r>
            <a:endParaRPr sz="1450">
              <a:latin typeface="Lucida Sans Unicode"/>
              <a:cs typeface="Lucida Sans Unicode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SzPct val="85714"/>
              <a:buFont typeface="Microsoft Sans Serif"/>
              <a:buChar char="•"/>
              <a:tabLst>
                <a:tab pos="184785" algn="l"/>
                <a:tab pos="185420" algn="l"/>
              </a:tabLst>
            </a:pPr>
            <a:r>
              <a:rPr sz="1050" spc="30" dirty="0">
                <a:latin typeface="Lucida Sans Unicode"/>
                <a:cs typeface="Lucida Sans Unicode"/>
              </a:rPr>
              <a:t>M</a:t>
            </a:r>
            <a:r>
              <a:rPr sz="1050" spc="15" dirty="0">
                <a:latin typeface="Lucida Sans Unicode"/>
                <a:cs typeface="Lucida Sans Unicode"/>
              </a:rPr>
              <a:t>Ů</a:t>
            </a:r>
            <a:r>
              <a:rPr sz="1050" spc="5" dirty="0">
                <a:latin typeface="Lucida Sans Unicode"/>
                <a:cs typeface="Lucida Sans Unicode"/>
              </a:rPr>
              <a:t>Ž</a:t>
            </a:r>
            <a:r>
              <a:rPr sz="1050" spc="15" dirty="0">
                <a:latin typeface="Lucida Sans Unicode"/>
                <a:cs typeface="Lucida Sans Unicode"/>
              </a:rPr>
              <a:t>E</a:t>
            </a:r>
            <a:r>
              <a:rPr sz="1050" spc="-45" dirty="0">
                <a:latin typeface="Lucida Sans Unicode"/>
                <a:cs typeface="Lucida Sans Unicode"/>
              </a:rPr>
              <a:t> </a:t>
            </a:r>
            <a:r>
              <a:rPr sz="1050" spc="-10" dirty="0">
                <a:latin typeface="Lucida Sans Unicode"/>
                <a:cs typeface="Lucida Sans Unicode"/>
              </a:rPr>
              <a:t>PROPLATI</a:t>
            </a:r>
            <a:r>
              <a:rPr sz="1050" spc="15" dirty="0">
                <a:latin typeface="Lucida Sans Unicode"/>
                <a:cs typeface="Lucida Sans Unicode"/>
              </a:rPr>
              <a:t>T</a:t>
            </a:r>
            <a:r>
              <a:rPr sz="1050" spc="-70" dirty="0">
                <a:latin typeface="Lucida Sans Unicode"/>
                <a:cs typeface="Lucida Sans Unicode"/>
              </a:rPr>
              <a:t> </a:t>
            </a:r>
            <a:r>
              <a:rPr sz="1050" spc="-20" dirty="0">
                <a:latin typeface="Lucida Sans Unicode"/>
                <a:cs typeface="Lucida Sans Unicode"/>
              </a:rPr>
              <a:t>V</a:t>
            </a:r>
            <a:r>
              <a:rPr sz="1050" spc="-25" dirty="0">
                <a:latin typeface="Lucida Sans Unicode"/>
                <a:cs typeface="Lucida Sans Unicode"/>
              </a:rPr>
              <a:t>Y</a:t>
            </a:r>
            <a:r>
              <a:rPr sz="1050" spc="-30" dirty="0">
                <a:latin typeface="Lucida Sans Unicode"/>
                <a:cs typeface="Lucida Sans Unicode"/>
              </a:rPr>
              <a:t>SÍ</a:t>
            </a:r>
            <a:r>
              <a:rPr sz="1050" spc="-25" dirty="0">
                <a:latin typeface="Lucida Sans Unicode"/>
                <a:cs typeface="Lucida Sans Unicode"/>
              </a:rPr>
              <a:t>LAJ</a:t>
            </a:r>
            <a:r>
              <a:rPr sz="1050" spc="-30" dirty="0">
                <a:latin typeface="Lucida Sans Unicode"/>
                <a:cs typeface="Lucida Sans Unicode"/>
              </a:rPr>
              <a:t>Í</a:t>
            </a:r>
            <a:r>
              <a:rPr sz="1050" spc="-20" dirty="0">
                <a:latin typeface="Lucida Sans Unicode"/>
                <a:cs typeface="Lucida Sans Unicode"/>
              </a:rPr>
              <a:t>C</a:t>
            </a:r>
            <a:r>
              <a:rPr sz="1050" spc="5" dirty="0">
                <a:latin typeface="Lucida Sans Unicode"/>
                <a:cs typeface="Lucida Sans Unicode"/>
              </a:rPr>
              <a:t>Í</a:t>
            </a:r>
            <a:r>
              <a:rPr sz="1050" spc="-80" dirty="0">
                <a:latin typeface="Lucida Sans Unicode"/>
                <a:cs typeface="Lucida Sans Unicode"/>
              </a:rPr>
              <a:t> </a:t>
            </a:r>
            <a:r>
              <a:rPr sz="1050" spc="-35" dirty="0">
                <a:latin typeface="Lucida Sans Unicode"/>
                <a:cs typeface="Lucida Sans Unicode"/>
              </a:rPr>
              <a:t>V</a:t>
            </a:r>
            <a:r>
              <a:rPr sz="1050" spc="-40" dirty="0">
                <a:latin typeface="Lucida Sans Unicode"/>
                <a:cs typeface="Lucida Sans Unicode"/>
              </a:rPr>
              <a:t>Š</a:t>
            </a:r>
            <a:r>
              <a:rPr sz="1050" spc="5" dirty="0">
                <a:latin typeface="Lucida Sans Unicode"/>
                <a:cs typeface="Lucida Sans Unicode"/>
              </a:rPr>
              <a:t>,</a:t>
            </a:r>
            <a:r>
              <a:rPr sz="1050" spc="-75" dirty="0">
                <a:latin typeface="Lucida Sans Unicode"/>
                <a:cs typeface="Lucida Sans Unicode"/>
              </a:rPr>
              <a:t> </a:t>
            </a:r>
            <a:r>
              <a:rPr sz="1050" spc="20" dirty="0">
                <a:latin typeface="Lucida Sans Unicode"/>
                <a:cs typeface="Lucida Sans Unicode"/>
              </a:rPr>
              <a:t>POKUD</a:t>
            </a:r>
            <a:r>
              <a:rPr sz="1050" spc="-50" dirty="0">
                <a:latin typeface="Lucida Sans Unicode"/>
                <a:cs typeface="Lucida Sans Unicode"/>
              </a:rPr>
              <a:t> </a:t>
            </a:r>
            <a:r>
              <a:rPr sz="1050" spc="-20" dirty="0">
                <a:latin typeface="Lucida Sans Unicode"/>
                <a:cs typeface="Lucida Sans Unicode"/>
              </a:rPr>
              <a:t>J</a:t>
            </a:r>
            <a:r>
              <a:rPr sz="1050" spc="15" dirty="0">
                <a:latin typeface="Lucida Sans Unicode"/>
                <a:cs typeface="Lucida Sans Unicode"/>
              </a:rPr>
              <a:t>E</a:t>
            </a:r>
            <a:r>
              <a:rPr sz="1050" spc="-55" dirty="0">
                <a:latin typeface="Lucida Sans Unicode"/>
                <a:cs typeface="Lucida Sans Unicode"/>
              </a:rPr>
              <a:t> </a:t>
            </a:r>
            <a:r>
              <a:rPr sz="1050" spc="5" dirty="0">
                <a:latin typeface="Lucida Sans Unicode"/>
                <a:cs typeface="Lucida Sans Unicode"/>
              </a:rPr>
              <a:t>TO</a:t>
            </a:r>
            <a:endParaRPr sz="1050">
              <a:latin typeface="Lucida Sans Unicode"/>
              <a:cs typeface="Lucida Sans Unicode"/>
            </a:endParaRPr>
          </a:p>
          <a:p>
            <a:pPr marL="184785">
              <a:lnSpc>
                <a:spcPct val="100000"/>
              </a:lnSpc>
              <a:spcBef>
                <a:spcPts val="50"/>
              </a:spcBef>
            </a:pPr>
            <a:r>
              <a:rPr sz="1050" spc="15" dirty="0">
                <a:latin typeface="Lucida Sans Unicode"/>
                <a:cs typeface="Lucida Sans Unicode"/>
              </a:rPr>
              <a:t>V</a:t>
            </a:r>
            <a:r>
              <a:rPr sz="1050" spc="-80" dirty="0">
                <a:latin typeface="Lucida Sans Unicode"/>
                <a:cs typeface="Lucida Sans Unicode"/>
              </a:rPr>
              <a:t> </a:t>
            </a:r>
            <a:r>
              <a:rPr sz="1050" spc="5" dirty="0">
                <a:latin typeface="Lucida Sans Unicode"/>
                <a:cs typeface="Lucida Sans Unicode"/>
              </a:rPr>
              <a:t>S</a:t>
            </a:r>
            <a:r>
              <a:rPr sz="1050" spc="20" dirty="0">
                <a:latin typeface="Lucida Sans Unicode"/>
                <a:cs typeface="Lucida Sans Unicode"/>
              </a:rPr>
              <a:t>O</a:t>
            </a:r>
            <a:r>
              <a:rPr sz="1050" spc="10" dirty="0">
                <a:latin typeface="Lucida Sans Unicode"/>
                <a:cs typeface="Lucida Sans Unicode"/>
              </a:rPr>
              <a:t>ULAD</a:t>
            </a:r>
            <a:r>
              <a:rPr sz="1050" spc="20" dirty="0">
                <a:latin typeface="Lucida Sans Unicode"/>
                <a:cs typeface="Lucida Sans Unicode"/>
              </a:rPr>
              <a:t>U</a:t>
            </a:r>
            <a:r>
              <a:rPr sz="1050" spc="-65" dirty="0">
                <a:latin typeface="Lucida Sans Unicode"/>
                <a:cs typeface="Lucida Sans Unicode"/>
              </a:rPr>
              <a:t> </a:t>
            </a:r>
            <a:r>
              <a:rPr sz="1050" spc="5" dirty="0">
                <a:latin typeface="Lucida Sans Unicode"/>
                <a:cs typeface="Lucida Sans Unicode"/>
              </a:rPr>
              <a:t>S</a:t>
            </a:r>
            <a:r>
              <a:rPr sz="1050" spc="15" dirty="0">
                <a:latin typeface="Lucida Sans Unicode"/>
                <a:cs typeface="Lucida Sans Unicode"/>
              </a:rPr>
              <a:t>E</a:t>
            </a:r>
            <a:r>
              <a:rPr sz="1050" spc="-20" dirty="0">
                <a:latin typeface="Lucida Sans Unicode"/>
                <a:cs typeface="Lucida Sans Unicode"/>
              </a:rPr>
              <a:t> </a:t>
            </a:r>
            <a:r>
              <a:rPr sz="1050" spc="-15" dirty="0">
                <a:latin typeface="Lucida Sans Unicode"/>
                <a:cs typeface="Lucida Sans Unicode"/>
              </a:rPr>
              <a:t>SCH</a:t>
            </a:r>
            <a:r>
              <a:rPr sz="1050" spc="-10" dirty="0">
                <a:latin typeface="Lucida Sans Unicode"/>
                <a:cs typeface="Lucida Sans Unicode"/>
              </a:rPr>
              <a:t>VÁLENÝ</a:t>
            </a:r>
            <a:r>
              <a:rPr sz="1050" spc="25" dirty="0">
                <a:latin typeface="Lucida Sans Unicode"/>
                <a:cs typeface="Lucida Sans Unicode"/>
              </a:rPr>
              <a:t>M</a:t>
            </a:r>
            <a:r>
              <a:rPr sz="1050" spc="-50" dirty="0">
                <a:latin typeface="Lucida Sans Unicode"/>
                <a:cs typeface="Lucida Sans Unicode"/>
              </a:rPr>
              <a:t> </a:t>
            </a:r>
            <a:r>
              <a:rPr sz="1050" spc="-10" dirty="0">
                <a:latin typeface="Lucida Sans Unicode"/>
                <a:cs typeface="Lucida Sans Unicode"/>
              </a:rPr>
              <a:t>I</a:t>
            </a:r>
            <a:r>
              <a:rPr sz="1050" spc="-5" dirty="0">
                <a:latin typeface="Lucida Sans Unicode"/>
                <a:cs typeface="Lucida Sans Unicode"/>
              </a:rPr>
              <a:t>NS</a:t>
            </a:r>
            <a:r>
              <a:rPr sz="1050" dirty="0">
                <a:latin typeface="Lucida Sans Unicode"/>
                <a:cs typeface="Lucida Sans Unicode"/>
              </a:rPr>
              <a:t>TITUCIONÁLN</a:t>
            </a:r>
            <a:r>
              <a:rPr sz="1050" spc="-10" dirty="0">
                <a:latin typeface="Lucida Sans Unicode"/>
                <a:cs typeface="Lucida Sans Unicode"/>
              </a:rPr>
              <a:t>Í</a:t>
            </a:r>
            <a:r>
              <a:rPr sz="1050" spc="25" dirty="0">
                <a:latin typeface="Lucida Sans Unicode"/>
                <a:cs typeface="Lucida Sans Unicode"/>
              </a:rPr>
              <a:t>M</a:t>
            </a:r>
            <a:r>
              <a:rPr sz="1050" spc="-90" dirty="0">
                <a:latin typeface="Lucida Sans Unicode"/>
                <a:cs typeface="Lucida Sans Unicode"/>
              </a:rPr>
              <a:t> </a:t>
            </a:r>
            <a:r>
              <a:rPr sz="1050" spc="15" dirty="0">
                <a:latin typeface="Lucida Sans Unicode"/>
                <a:cs typeface="Lucida Sans Unicode"/>
              </a:rPr>
              <a:t>PLÁN</a:t>
            </a:r>
            <a:r>
              <a:rPr sz="1050" spc="20" dirty="0">
                <a:latin typeface="Lucida Sans Unicode"/>
                <a:cs typeface="Lucida Sans Unicode"/>
              </a:rPr>
              <a:t>EM</a:t>
            </a:r>
            <a:r>
              <a:rPr sz="1050" spc="-25" dirty="0">
                <a:latin typeface="Lucida Sans Unicode"/>
                <a:cs typeface="Lucida Sans Unicode"/>
              </a:rPr>
              <a:t> </a:t>
            </a:r>
            <a:r>
              <a:rPr sz="1050" dirty="0">
                <a:latin typeface="Lucida Sans Unicode"/>
                <a:cs typeface="Lucida Sans Unicode"/>
              </a:rPr>
              <a:t>V</a:t>
            </a:r>
            <a:r>
              <a:rPr sz="1050" spc="-5" dirty="0">
                <a:latin typeface="Lucida Sans Unicode"/>
                <a:cs typeface="Lucida Sans Unicode"/>
              </a:rPr>
              <a:t>Š</a:t>
            </a:r>
            <a:r>
              <a:rPr sz="1050" spc="5" dirty="0">
                <a:latin typeface="Lucida Sans Unicode"/>
                <a:cs typeface="Lucida Sans Unicode"/>
              </a:rPr>
              <a:t>.</a:t>
            </a:r>
            <a:endParaRPr sz="1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016" y="2078736"/>
            <a:ext cx="428244" cy="3215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05016" y="1958340"/>
            <a:ext cx="861060" cy="3747770"/>
            <a:chOff x="6605016" y="1958340"/>
            <a:chExt cx="861060" cy="37477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5016" y="1958340"/>
              <a:ext cx="861059" cy="37475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28460" y="5114556"/>
              <a:ext cx="609600" cy="455930"/>
            </a:xfrm>
            <a:custGeom>
              <a:avLst/>
              <a:gdLst/>
              <a:ahLst/>
              <a:cxnLst/>
              <a:rect l="l" t="t" r="r" b="b"/>
              <a:pathLst>
                <a:path w="609600" h="455929">
                  <a:moveTo>
                    <a:pt x="0" y="455663"/>
                  </a:moveTo>
                  <a:lnTo>
                    <a:pt x="609396" y="455663"/>
                  </a:lnTo>
                  <a:lnTo>
                    <a:pt x="609396" y="0"/>
                  </a:lnTo>
                  <a:lnTo>
                    <a:pt x="0" y="0"/>
                  </a:lnTo>
                  <a:lnTo>
                    <a:pt x="0" y="455663"/>
                  </a:lnTo>
                  <a:close/>
                </a:path>
              </a:pathLst>
            </a:custGeom>
            <a:ln w="45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25056" y="5237988"/>
              <a:ext cx="184785" cy="155575"/>
            </a:xfrm>
            <a:custGeom>
              <a:avLst/>
              <a:gdLst/>
              <a:ahLst/>
              <a:cxnLst/>
              <a:rect l="l" t="t" r="r" b="b"/>
              <a:pathLst>
                <a:path w="184784" h="155575">
                  <a:moveTo>
                    <a:pt x="0" y="155193"/>
                  </a:moveTo>
                  <a:lnTo>
                    <a:pt x="72771" y="155193"/>
                  </a:lnTo>
                </a:path>
                <a:path w="184784" h="155575">
                  <a:moveTo>
                    <a:pt x="0" y="124332"/>
                  </a:moveTo>
                  <a:lnTo>
                    <a:pt x="109600" y="124332"/>
                  </a:lnTo>
                </a:path>
                <a:path w="184784" h="155575">
                  <a:moveTo>
                    <a:pt x="0" y="93471"/>
                  </a:moveTo>
                  <a:lnTo>
                    <a:pt x="184403" y="93471"/>
                  </a:lnTo>
                </a:path>
                <a:path w="184784" h="155575">
                  <a:moveTo>
                    <a:pt x="0" y="62102"/>
                  </a:moveTo>
                  <a:lnTo>
                    <a:pt x="184403" y="62102"/>
                  </a:lnTo>
                </a:path>
                <a:path w="184784" h="155575">
                  <a:moveTo>
                    <a:pt x="0" y="31368"/>
                  </a:moveTo>
                  <a:lnTo>
                    <a:pt x="184403" y="31368"/>
                  </a:lnTo>
                </a:path>
                <a:path w="184784" h="155575">
                  <a:moveTo>
                    <a:pt x="37465" y="0"/>
                  </a:moveTo>
                  <a:lnTo>
                    <a:pt x="146939" y="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5452" y="5352288"/>
              <a:ext cx="100583" cy="1478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6704" y="5186172"/>
              <a:ext cx="76198" cy="640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25996" y="5192268"/>
              <a:ext cx="365760" cy="300355"/>
            </a:xfrm>
            <a:custGeom>
              <a:avLst/>
              <a:gdLst/>
              <a:ahLst/>
              <a:cxnLst/>
              <a:rect l="l" t="t" r="r" b="b"/>
              <a:pathLst>
                <a:path w="365759" h="300354">
                  <a:moveTo>
                    <a:pt x="282321" y="265684"/>
                  </a:moveTo>
                  <a:lnTo>
                    <a:pt x="282321" y="277241"/>
                  </a:lnTo>
                  <a:lnTo>
                    <a:pt x="284479" y="285369"/>
                  </a:lnTo>
                  <a:lnTo>
                    <a:pt x="290195" y="292100"/>
                  </a:lnTo>
                  <a:lnTo>
                    <a:pt x="298576" y="297053"/>
                  </a:lnTo>
                  <a:lnTo>
                    <a:pt x="308990" y="299593"/>
                  </a:lnTo>
                  <a:lnTo>
                    <a:pt x="26670" y="299593"/>
                  </a:lnTo>
                  <a:lnTo>
                    <a:pt x="16001" y="297053"/>
                  </a:lnTo>
                  <a:lnTo>
                    <a:pt x="7620" y="292100"/>
                  </a:lnTo>
                  <a:lnTo>
                    <a:pt x="2031" y="285369"/>
                  </a:lnTo>
                  <a:lnTo>
                    <a:pt x="0" y="277241"/>
                  </a:lnTo>
                  <a:lnTo>
                    <a:pt x="0" y="265684"/>
                  </a:lnTo>
                  <a:lnTo>
                    <a:pt x="282321" y="265684"/>
                  </a:lnTo>
                  <a:close/>
                </a:path>
                <a:path w="365759" h="300354">
                  <a:moveTo>
                    <a:pt x="56642" y="247269"/>
                  </a:moveTo>
                  <a:lnTo>
                    <a:pt x="56642" y="22479"/>
                  </a:lnTo>
                  <a:lnTo>
                    <a:pt x="58674" y="14350"/>
                  </a:lnTo>
                  <a:lnTo>
                    <a:pt x="64388" y="7493"/>
                  </a:lnTo>
                  <a:lnTo>
                    <a:pt x="72898" y="2540"/>
                  </a:lnTo>
                  <a:lnTo>
                    <a:pt x="83184" y="0"/>
                  </a:lnTo>
                  <a:lnTo>
                    <a:pt x="365632" y="0"/>
                  </a:lnTo>
                  <a:lnTo>
                    <a:pt x="354964" y="2540"/>
                  </a:lnTo>
                  <a:lnTo>
                    <a:pt x="346455" y="7493"/>
                  </a:lnTo>
                  <a:lnTo>
                    <a:pt x="340995" y="14350"/>
                  </a:lnTo>
                  <a:lnTo>
                    <a:pt x="338962" y="22479"/>
                  </a:lnTo>
                  <a:lnTo>
                    <a:pt x="338962" y="273685"/>
                  </a:lnTo>
                  <a:lnTo>
                    <a:pt x="338962" y="277749"/>
                  </a:lnTo>
                  <a:lnTo>
                    <a:pt x="336803" y="285876"/>
                  </a:lnTo>
                  <a:lnTo>
                    <a:pt x="331088" y="292607"/>
                  </a:lnTo>
                  <a:lnTo>
                    <a:pt x="322706" y="297561"/>
                  </a:lnTo>
                  <a:lnTo>
                    <a:pt x="312293" y="300100"/>
                  </a:lnTo>
                  <a:lnTo>
                    <a:pt x="29972" y="30010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2612" y="5184648"/>
              <a:ext cx="51816" cy="6248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69542" y="1997710"/>
            <a:ext cx="3104515" cy="6121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0"/>
              </a:spcBef>
            </a:pPr>
            <a:r>
              <a:rPr sz="1900" b="0" spc="-145" dirty="0">
                <a:latin typeface="Arial Black"/>
                <a:cs typeface="Arial Black"/>
              </a:rPr>
              <a:t>TE</a:t>
            </a:r>
            <a:r>
              <a:rPr sz="1900" b="0" spc="-150" dirty="0">
                <a:latin typeface="Arial Black"/>
                <a:cs typeface="Arial Black"/>
              </a:rPr>
              <a:t>RMÍN</a:t>
            </a:r>
            <a:r>
              <a:rPr sz="1900" b="0" spc="15" dirty="0">
                <a:latin typeface="Arial Black"/>
                <a:cs typeface="Arial Black"/>
              </a:rPr>
              <a:t>Y</a:t>
            </a:r>
            <a:r>
              <a:rPr sz="1900" b="0" spc="-280" dirty="0">
                <a:latin typeface="Arial Black"/>
                <a:cs typeface="Arial Black"/>
              </a:rPr>
              <a:t> </a:t>
            </a:r>
            <a:r>
              <a:rPr sz="1900" b="0" spc="-145" dirty="0">
                <a:latin typeface="Arial Black"/>
                <a:cs typeface="Arial Black"/>
              </a:rPr>
              <a:t>P</a:t>
            </a:r>
            <a:r>
              <a:rPr sz="1900" b="0" spc="-150" dirty="0">
                <a:latin typeface="Arial Black"/>
                <a:cs typeface="Arial Black"/>
              </a:rPr>
              <a:t>R</a:t>
            </a:r>
            <a:r>
              <a:rPr sz="1900" b="0" spc="15" dirty="0">
                <a:latin typeface="Arial Black"/>
                <a:cs typeface="Arial Black"/>
              </a:rPr>
              <a:t>O</a:t>
            </a:r>
            <a:r>
              <a:rPr sz="1900" b="0" spc="-254" dirty="0">
                <a:latin typeface="Arial Black"/>
                <a:cs typeface="Arial Black"/>
              </a:rPr>
              <a:t> </a:t>
            </a:r>
            <a:r>
              <a:rPr sz="1900" b="0" spc="-120" dirty="0">
                <a:latin typeface="Arial Black"/>
                <a:cs typeface="Arial Black"/>
              </a:rPr>
              <a:t>P</a:t>
            </a:r>
            <a:r>
              <a:rPr sz="1900" b="0" spc="-125" dirty="0">
                <a:latin typeface="Arial Black"/>
                <a:cs typeface="Arial Black"/>
              </a:rPr>
              <a:t>ODÁVÁN</a:t>
            </a:r>
            <a:r>
              <a:rPr sz="1900" b="0" spc="5" dirty="0">
                <a:latin typeface="Arial Black"/>
                <a:cs typeface="Arial Black"/>
              </a:rPr>
              <a:t>Í  </a:t>
            </a:r>
            <a:r>
              <a:rPr sz="1900" b="0" spc="-170" dirty="0">
                <a:latin typeface="Arial Black"/>
                <a:cs typeface="Arial Black"/>
              </a:rPr>
              <a:t>PŘIHLÁŠEK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40180" y="4334256"/>
            <a:ext cx="4575175" cy="1385570"/>
          </a:xfrm>
          <a:custGeom>
            <a:avLst/>
            <a:gdLst/>
            <a:ahLst/>
            <a:cxnLst/>
            <a:rect l="l" t="t" r="r" b="b"/>
            <a:pathLst>
              <a:path w="4575175" h="1385570">
                <a:moveTo>
                  <a:pt x="4574921" y="0"/>
                </a:moveTo>
                <a:lnTo>
                  <a:pt x="0" y="0"/>
                </a:lnTo>
                <a:lnTo>
                  <a:pt x="0" y="1385316"/>
                </a:lnTo>
                <a:lnTo>
                  <a:pt x="4574921" y="1385316"/>
                </a:lnTo>
                <a:lnTo>
                  <a:pt x="4574921" y="0"/>
                </a:lnTo>
                <a:close/>
              </a:path>
            </a:pathLst>
          </a:custGeom>
          <a:solidFill>
            <a:srgbClr val="5F9FD5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0180" y="2662428"/>
            <a:ext cx="4575175" cy="1385570"/>
          </a:xfrm>
          <a:custGeom>
            <a:avLst/>
            <a:gdLst/>
            <a:ahLst/>
            <a:cxnLst/>
            <a:rect l="l" t="t" r="r" b="b"/>
            <a:pathLst>
              <a:path w="4575175" h="1385570">
                <a:moveTo>
                  <a:pt x="4574921" y="0"/>
                </a:moveTo>
                <a:lnTo>
                  <a:pt x="0" y="0"/>
                </a:lnTo>
                <a:lnTo>
                  <a:pt x="0" y="1385315"/>
                </a:lnTo>
                <a:lnTo>
                  <a:pt x="4574921" y="1385315"/>
                </a:lnTo>
                <a:lnTo>
                  <a:pt x="4574921" y="0"/>
                </a:lnTo>
                <a:close/>
              </a:path>
            </a:pathLst>
          </a:custGeom>
          <a:solidFill>
            <a:srgbClr val="C55F79">
              <a:alpha val="137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40713" y="2792730"/>
            <a:ext cx="3707129" cy="101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6105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Lucida Sans Unicode"/>
                <a:cs typeface="Lucida Sans Unicode"/>
              </a:rPr>
              <a:t>z</a:t>
            </a: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55" dirty="0">
                <a:latin typeface="Lucida Sans Unicode"/>
                <a:cs typeface="Lucida Sans Unicode"/>
              </a:rPr>
              <a:t>m</a:t>
            </a:r>
            <a:r>
              <a:rPr sz="1200" spc="-50" dirty="0">
                <a:latin typeface="Lucida Sans Unicode"/>
                <a:cs typeface="Lucida Sans Unicode"/>
              </a:rPr>
              <a:t>n</a:t>
            </a:r>
            <a:r>
              <a:rPr sz="1200" dirty="0">
                <a:latin typeface="Lucida Sans Unicode"/>
                <a:cs typeface="Lucida Sans Unicode"/>
              </a:rPr>
              <a:t>í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15" dirty="0" err="1">
                <a:latin typeface="Lucida Sans Unicode"/>
                <a:cs typeface="Lucida Sans Unicode"/>
              </a:rPr>
              <a:t>s</a:t>
            </a:r>
            <a:r>
              <a:rPr sz="1200" spc="-10" dirty="0" err="1">
                <a:latin typeface="Lucida Sans Unicode"/>
                <a:cs typeface="Lucida Sans Unicode"/>
              </a:rPr>
              <a:t>e</a:t>
            </a:r>
            <a:r>
              <a:rPr sz="1200" spc="-20" dirty="0" err="1">
                <a:latin typeface="Lucida Sans Unicode"/>
                <a:cs typeface="Lucida Sans Unicode"/>
              </a:rPr>
              <a:t>m</a:t>
            </a:r>
            <a:r>
              <a:rPr sz="1200" spc="-10" dirty="0" err="1">
                <a:latin typeface="Lucida Sans Unicode"/>
                <a:cs typeface="Lucida Sans Unicode"/>
              </a:rPr>
              <a:t>e</a:t>
            </a:r>
            <a:r>
              <a:rPr sz="1200" spc="-15" dirty="0" err="1">
                <a:latin typeface="Lucida Sans Unicode"/>
                <a:cs typeface="Lucida Sans Unicode"/>
              </a:rPr>
              <a:t>s</a:t>
            </a:r>
            <a:r>
              <a:rPr sz="1200" spc="-20" dirty="0" err="1">
                <a:latin typeface="Lucida Sans Unicode"/>
                <a:cs typeface="Lucida Sans Unicode"/>
              </a:rPr>
              <a:t>t</a:t>
            </a:r>
            <a:r>
              <a:rPr sz="1200" dirty="0" err="1">
                <a:latin typeface="Lucida Sans Unicode"/>
                <a:cs typeface="Lucida Sans Unicode"/>
              </a:rPr>
              <a:t>r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75" dirty="0" smtClean="0">
                <a:latin typeface="Lucida Sans Unicode"/>
                <a:cs typeface="Lucida Sans Unicode"/>
              </a:rPr>
              <a:t>202</a:t>
            </a:r>
            <a:r>
              <a:rPr lang="cs-CZ" sz="1200" spc="-75" dirty="0" smtClean="0">
                <a:latin typeface="Lucida Sans Unicode"/>
                <a:cs typeface="Lucida Sans Unicode"/>
              </a:rPr>
              <a:t>4</a:t>
            </a:r>
            <a:r>
              <a:rPr sz="1200" spc="-80" dirty="0" smtClean="0">
                <a:latin typeface="Lucida Sans Unicode"/>
                <a:cs typeface="Lucida Sans Unicode"/>
              </a:rPr>
              <a:t>/</a:t>
            </a:r>
            <a:r>
              <a:rPr sz="1200" spc="-75" dirty="0" smtClean="0">
                <a:latin typeface="Lucida Sans Unicode"/>
                <a:cs typeface="Lucida Sans Unicode"/>
              </a:rPr>
              <a:t>202</a:t>
            </a:r>
            <a:r>
              <a:rPr lang="cs-CZ" sz="1200" spc="-75" dirty="0" smtClean="0">
                <a:latin typeface="Lucida Sans Unicode"/>
                <a:cs typeface="Lucida Sans Unicode"/>
              </a:rPr>
              <a:t>5</a:t>
            </a:r>
            <a:endParaRPr sz="1200" dirty="0">
              <a:latin typeface="Lucida Sans Unicode"/>
              <a:cs typeface="Lucida Sans Unicode"/>
            </a:endParaRPr>
          </a:p>
          <a:p>
            <a:pPr marL="304800">
              <a:lnSpc>
                <a:spcPct val="100000"/>
              </a:lnSpc>
              <a:tabLst>
                <a:tab pos="2406015" algn="l"/>
              </a:tabLst>
            </a:pPr>
            <a:r>
              <a:rPr sz="1575" spc="30" baseline="-50264" dirty="0">
                <a:latin typeface="Arial Black"/>
                <a:cs typeface="Arial Black"/>
              </a:rPr>
              <a:t>V</a:t>
            </a:r>
            <a:r>
              <a:rPr sz="1575" spc="-262" baseline="-50264" dirty="0">
                <a:latin typeface="Arial Black"/>
                <a:cs typeface="Arial Black"/>
              </a:rPr>
              <a:t> </a:t>
            </a:r>
            <a:r>
              <a:rPr sz="1575" spc="7" baseline="-50264" dirty="0">
                <a:latin typeface="Arial Black"/>
                <a:cs typeface="Arial Black"/>
              </a:rPr>
              <a:t>rámc</a:t>
            </a:r>
            <a:r>
              <a:rPr sz="1575" spc="15" baseline="-50264" dirty="0">
                <a:latin typeface="Arial Black"/>
                <a:cs typeface="Arial Black"/>
              </a:rPr>
              <a:t>i</a:t>
            </a:r>
            <a:r>
              <a:rPr sz="1575" baseline="-50264" dirty="0">
                <a:latin typeface="Arial Black"/>
                <a:cs typeface="Arial Black"/>
              </a:rPr>
              <a:t>	</a:t>
            </a:r>
            <a:r>
              <a:rPr sz="1200" spc="-75" dirty="0">
                <a:latin typeface="Lucida Sans Unicode"/>
                <a:cs typeface="Lucida Sans Unicode"/>
              </a:rPr>
              <a:t>15</a:t>
            </a:r>
            <a:r>
              <a:rPr sz="1200" dirty="0">
                <a:latin typeface="Lucida Sans Unicode"/>
                <a:cs typeface="Lucida Sans Unicode"/>
              </a:rPr>
              <a:t>.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čer</a:t>
            </a:r>
            <a:r>
              <a:rPr sz="1200" dirty="0">
                <a:latin typeface="Lucida Sans Unicode"/>
                <a:cs typeface="Lucida Sans Unicode"/>
              </a:rPr>
              <a:t>ven</a:t>
            </a:r>
          </a:p>
          <a:p>
            <a:pPr marL="38100">
              <a:lnSpc>
                <a:spcPts val="1155"/>
              </a:lnSpc>
              <a:spcBef>
                <a:spcPts val="975"/>
              </a:spcBef>
            </a:pPr>
            <a:r>
              <a:rPr sz="1050" dirty="0">
                <a:latin typeface="Arial Black"/>
                <a:cs typeface="Arial Black"/>
              </a:rPr>
              <a:t>univerzitn</a:t>
            </a:r>
            <a:r>
              <a:rPr sz="1050" spc="10" dirty="0">
                <a:latin typeface="Arial Black"/>
                <a:cs typeface="Arial Black"/>
              </a:rPr>
              <a:t>í</a:t>
            </a:r>
            <a:r>
              <a:rPr sz="1050" spc="-70" dirty="0">
                <a:latin typeface="Arial Black"/>
                <a:cs typeface="Arial Black"/>
              </a:rPr>
              <a:t> </a:t>
            </a:r>
            <a:r>
              <a:rPr sz="1050" dirty="0">
                <a:latin typeface="Arial Black"/>
                <a:cs typeface="Arial Black"/>
              </a:rPr>
              <a:t>sítě</a:t>
            </a:r>
          </a:p>
          <a:p>
            <a:pPr marL="1856105">
              <a:lnSpc>
                <a:spcPts val="1335"/>
              </a:lnSpc>
            </a:pPr>
            <a:r>
              <a:rPr sz="1200" spc="-25" dirty="0">
                <a:latin typeface="Lucida Sans Unicode"/>
                <a:cs typeface="Lucida Sans Unicode"/>
              </a:rPr>
              <a:t>le</a:t>
            </a:r>
            <a:r>
              <a:rPr sz="1200" spc="-30" dirty="0">
                <a:latin typeface="Lucida Sans Unicode"/>
                <a:cs typeface="Lucida Sans Unicode"/>
              </a:rPr>
              <a:t>t</a:t>
            </a:r>
            <a:r>
              <a:rPr sz="1200" spc="-25" dirty="0">
                <a:latin typeface="Lucida Sans Unicode"/>
                <a:cs typeface="Lucida Sans Unicode"/>
              </a:rPr>
              <a:t>n</a:t>
            </a:r>
            <a:r>
              <a:rPr sz="1200" dirty="0">
                <a:latin typeface="Lucida Sans Unicode"/>
                <a:cs typeface="Lucida Sans Unicode"/>
              </a:rPr>
              <a:t>í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15" dirty="0" err="1">
                <a:latin typeface="Lucida Sans Unicode"/>
                <a:cs typeface="Lucida Sans Unicode"/>
              </a:rPr>
              <a:t>s</a:t>
            </a:r>
            <a:r>
              <a:rPr sz="1200" spc="-10" dirty="0" err="1">
                <a:latin typeface="Lucida Sans Unicode"/>
                <a:cs typeface="Lucida Sans Unicode"/>
              </a:rPr>
              <a:t>e</a:t>
            </a:r>
            <a:r>
              <a:rPr sz="1200" spc="-20" dirty="0" err="1">
                <a:latin typeface="Lucida Sans Unicode"/>
                <a:cs typeface="Lucida Sans Unicode"/>
              </a:rPr>
              <a:t>m</a:t>
            </a:r>
            <a:r>
              <a:rPr sz="1200" spc="-10" dirty="0" err="1">
                <a:latin typeface="Lucida Sans Unicode"/>
                <a:cs typeface="Lucida Sans Unicode"/>
              </a:rPr>
              <a:t>e</a:t>
            </a:r>
            <a:r>
              <a:rPr sz="1200" spc="-15" dirty="0" err="1">
                <a:latin typeface="Lucida Sans Unicode"/>
                <a:cs typeface="Lucida Sans Unicode"/>
              </a:rPr>
              <a:t>s</a:t>
            </a:r>
            <a:r>
              <a:rPr sz="1200" spc="-20" dirty="0" err="1">
                <a:latin typeface="Lucida Sans Unicode"/>
                <a:cs typeface="Lucida Sans Unicode"/>
              </a:rPr>
              <a:t>t</a:t>
            </a:r>
            <a:r>
              <a:rPr sz="1200" dirty="0" err="1">
                <a:latin typeface="Lucida Sans Unicode"/>
                <a:cs typeface="Lucida Sans Unicode"/>
              </a:rPr>
              <a:t>r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spc="-75" dirty="0" smtClean="0">
                <a:latin typeface="Lucida Sans Unicode"/>
                <a:cs typeface="Lucida Sans Unicode"/>
              </a:rPr>
              <a:t>202</a:t>
            </a:r>
            <a:r>
              <a:rPr lang="cs-CZ" sz="1200" spc="-75" dirty="0" smtClean="0">
                <a:latin typeface="Lucida Sans Unicode"/>
                <a:cs typeface="Lucida Sans Unicode"/>
              </a:rPr>
              <a:t>4</a:t>
            </a:r>
            <a:r>
              <a:rPr sz="1200" spc="-80" dirty="0" smtClean="0">
                <a:latin typeface="Lucida Sans Unicode"/>
                <a:cs typeface="Lucida Sans Unicode"/>
              </a:rPr>
              <a:t>/</a:t>
            </a:r>
            <a:r>
              <a:rPr sz="1200" spc="-75" dirty="0" smtClean="0">
                <a:latin typeface="Lucida Sans Unicode"/>
                <a:cs typeface="Lucida Sans Unicode"/>
              </a:rPr>
              <a:t>202</a:t>
            </a:r>
            <a:r>
              <a:rPr lang="cs-CZ" sz="1200" spc="-75" dirty="0" smtClean="0">
                <a:latin typeface="Lucida Sans Unicode"/>
                <a:cs typeface="Lucida Sans Unicode"/>
              </a:rPr>
              <a:t>5</a:t>
            </a:r>
            <a:endParaRPr sz="1200" dirty="0">
              <a:latin typeface="Lucida Sans Unicode"/>
              <a:cs typeface="Lucida Sans Unicode"/>
            </a:endParaRPr>
          </a:p>
          <a:p>
            <a:pPr marL="2406015">
              <a:lnSpc>
                <a:spcPct val="100000"/>
              </a:lnSpc>
            </a:pPr>
            <a:r>
              <a:rPr sz="1200" spc="-80" dirty="0">
                <a:latin typeface="Lucida Sans Unicode"/>
                <a:cs typeface="Lucida Sans Unicode"/>
              </a:rPr>
              <a:t>31</a:t>
            </a:r>
            <a:r>
              <a:rPr sz="1200" dirty="0">
                <a:latin typeface="Lucida Sans Unicode"/>
                <a:cs typeface="Lucida Sans Unicode"/>
              </a:rPr>
              <a:t>.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říjen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7550" y="4734814"/>
            <a:ext cx="1230630" cy="519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2899"/>
              </a:lnSpc>
              <a:spcBef>
                <a:spcPts val="90"/>
              </a:spcBef>
            </a:pPr>
            <a:r>
              <a:rPr sz="1050" spc="5" dirty="0">
                <a:latin typeface="Arial Black"/>
                <a:cs typeface="Arial Black"/>
              </a:rPr>
              <a:t>Mim</a:t>
            </a:r>
            <a:r>
              <a:rPr sz="1050" spc="20" dirty="0">
                <a:latin typeface="Arial Black"/>
                <a:cs typeface="Arial Black"/>
              </a:rPr>
              <a:t>o</a:t>
            </a:r>
            <a:r>
              <a:rPr sz="1050" spc="-55" dirty="0">
                <a:latin typeface="Arial Black"/>
                <a:cs typeface="Arial Black"/>
              </a:rPr>
              <a:t> </a:t>
            </a:r>
            <a:r>
              <a:rPr sz="1050" spc="-5" dirty="0">
                <a:latin typeface="Arial Black"/>
                <a:cs typeface="Arial Black"/>
              </a:rPr>
              <a:t>univerzitní  </a:t>
            </a:r>
            <a:r>
              <a:rPr sz="1050" spc="-30" dirty="0">
                <a:latin typeface="Arial Black"/>
                <a:cs typeface="Arial Black"/>
              </a:rPr>
              <a:t>sít</a:t>
            </a:r>
            <a:r>
              <a:rPr sz="1050" spc="20" dirty="0">
                <a:latin typeface="Arial Black"/>
                <a:cs typeface="Arial Black"/>
              </a:rPr>
              <a:t>ě</a:t>
            </a:r>
            <a:r>
              <a:rPr sz="1050" spc="-114" dirty="0">
                <a:latin typeface="Arial Black"/>
                <a:cs typeface="Arial Black"/>
              </a:rPr>
              <a:t> </a:t>
            </a:r>
            <a:r>
              <a:rPr sz="1050" spc="10" dirty="0">
                <a:latin typeface="Arial Black"/>
                <a:cs typeface="Arial Black"/>
              </a:rPr>
              <a:t>(freemover  </a:t>
            </a:r>
            <a:r>
              <a:rPr sz="1050" spc="-30" dirty="0">
                <a:latin typeface="Arial Black"/>
                <a:cs typeface="Arial Black"/>
              </a:rPr>
              <a:t>CEEPUS)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84245" y="4549902"/>
            <a:ext cx="1998980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Lucida Sans Unicode"/>
                <a:cs typeface="Lucida Sans Unicode"/>
              </a:rPr>
              <a:t>z</a:t>
            </a: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55" dirty="0">
                <a:latin typeface="Lucida Sans Unicode"/>
                <a:cs typeface="Lucida Sans Unicode"/>
              </a:rPr>
              <a:t>m</a:t>
            </a:r>
            <a:r>
              <a:rPr sz="1200" spc="-50" dirty="0">
                <a:latin typeface="Lucida Sans Unicode"/>
                <a:cs typeface="Lucida Sans Unicode"/>
              </a:rPr>
              <a:t>n</a:t>
            </a:r>
            <a:r>
              <a:rPr sz="1200" dirty="0">
                <a:latin typeface="Lucida Sans Unicode"/>
                <a:cs typeface="Lucida Sans Unicode"/>
              </a:rPr>
              <a:t>í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15" dirty="0" err="1">
                <a:latin typeface="Lucida Sans Unicode"/>
                <a:cs typeface="Lucida Sans Unicode"/>
              </a:rPr>
              <a:t>s</a:t>
            </a:r>
            <a:r>
              <a:rPr sz="1200" spc="-10" dirty="0" err="1">
                <a:latin typeface="Lucida Sans Unicode"/>
                <a:cs typeface="Lucida Sans Unicode"/>
              </a:rPr>
              <a:t>e</a:t>
            </a:r>
            <a:r>
              <a:rPr sz="1200" spc="-20" dirty="0" err="1">
                <a:latin typeface="Lucida Sans Unicode"/>
                <a:cs typeface="Lucida Sans Unicode"/>
              </a:rPr>
              <a:t>m</a:t>
            </a:r>
            <a:r>
              <a:rPr sz="1200" spc="-10" dirty="0" err="1">
                <a:latin typeface="Lucida Sans Unicode"/>
                <a:cs typeface="Lucida Sans Unicode"/>
              </a:rPr>
              <a:t>e</a:t>
            </a:r>
            <a:r>
              <a:rPr sz="1200" spc="-15" dirty="0" err="1">
                <a:latin typeface="Lucida Sans Unicode"/>
                <a:cs typeface="Lucida Sans Unicode"/>
              </a:rPr>
              <a:t>s</a:t>
            </a:r>
            <a:r>
              <a:rPr sz="1200" spc="-20" dirty="0" err="1">
                <a:latin typeface="Lucida Sans Unicode"/>
                <a:cs typeface="Lucida Sans Unicode"/>
              </a:rPr>
              <a:t>t</a:t>
            </a:r>
            <a:r>
              <a:rPr sz="1200" dirty="0" err="1">
                <a:latin typeface="Lucida Sans Unicode"/>
                <a:cs typeface="Lucida Sans Unicode"/>
              </a:rPr>
              <a:t>r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15" dirty="0" smtClean="0">
                <a:latin typeface="Lucida Sans Unicode"/>
                <a:cs typeface="Lucida Sans Unicode"/>
              </a:rPr>
              <a:t>202</a:t>
            </a:r>
            <a:r>
              <a:rPr lang="cs-CZ" sz="1200" spc="-15" dirty="0" smtClean="0">
                <a:latin typeface="Lucida Sans Unicode"/>
                <a:cs typeface="Lucida Sans Unicode"/>
              </a:rPr>
              <a:t>4</a:t>
            </a:r>
            <a:r>
              <a:rPr sz="1200" spc="-20" dirty="0" smtClean="0">
                <a:latin typeface="Lucida Sans Unicode"/>
                <a:cs typeface="Lucida Sans Unicode"/>
              </a:rPr>
              <a:t>/</a:t>
            </a:r>
            <a:r>
              <a:rPr sz="1200" spc="-15" dirty="0" smtClean="0">
                <a:latin typeface="Lucida Sans Unicode"/>
                <a:cs typeface="Lucida Sans Unicode"/>
              </a:rPr>
              <a:t>202</a:t>
            </a:r>
            <a:r>
              <a:rPr lang="cs-CZ" sz="1200" spc="-15" dirty="0" smtClean="0">
                <a:latin typeface="Lucida Sans Unicode"/>
                <a:cs typeface="Lucida Sans Unicode"/>
              </a:rPr>
              <a:t>5</a:t>
            </a:r>
            <a:endParaRPr sz="12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spc="-75" dirty="0">
                <a:latin typeface="Lucida Sans Unicode"/>
                <a:cs typeface="Lucida Sans Unicode"/>
              </a:rPr>
              <a:t>1</a:t>
            </a:r>
            <a:r>
              <a:rPr sz="1200" dirty="0">
                <a:latin typeface="Lucida Sans Unicode"/>
                <a:cs typeface="Lucida Sans Unicode"/>
              </a:rPr>
              <a:t>.</a:t>
            </a:r>
            <a:r>
              <a:rPr sz="1200" spc="-14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čer</a:t>
            </a:r>
            <a:r>
              <a:rPr sz="1200" dirty="0">
                <a:latin typeface="Lucida Sans Unicode"/>
                <a:cs typeface="Lucida Sans Unicode"/>
              </a:rPr>
              <a:t>venec</a:t>
            </a:r>
            <a:r>
              <a:rPr sz="1200" spc="17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(</a:t>
            </a:r>
            <a:r>
              <a:rPr sz="1200" spc="-30" dirty="0">
                <a:latin typeface="Lucida Sans Unicode"/>
                <a:cs typeface="Lucida Sans Unicode"/>
              </a:rPr>
              <a:t>k</a:t>
            </a:r>
            <a:r>
              <a:rPr sz="1200" spc="-25" dirty="0">
                <a:latin typeface="Lucida Sans Unicode"/>
                <a:cs typeface="Lucida Sans Unicode"/>
              </a:rPr>
              <a:t>r</a:t>
            </a:r>
            <a:r>
              <a:rPr sz="1200" spc="-30" dirty="0">
                <a:latin typeface="Lucida Sans Unicode"/>
                <a:cs typeface="Lucida Sans Unicode"/>
              </a:rPr>
              <a:t>om</a:t>
            </a:r>
            <a:r>
              <a:rPr sz="1200" dirty="0">
                <a:latin typeface="Lucida Sans Unicode"/>
                <a:cs typeface="Lucida Sans Unicode"/>
              </a:rPr>
              <a:t>ě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AT</a:t>
            </a:r>
            <a:r>
              <a:rPr sz="1200" dirty="0">
                <a:latin typeface="Lucida Sans Unicode"/>
                <a:cs typeface="Lucida Sans Unicode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200" spc="-25" dirty="0">
                <a:latin typeface="Lucida Sans Unicode"/>
                <a:cs typeface="Lucida Sans Unicode"/>
              </a:rPr>
              <a:t>le</a:t>
            </a:r>
            <a:r>
              <a:rPr sz="1200" spc="-30" dirty="0">
                <a:latin typeface="Lucida Sans Unicode"/>
                <a:cs typeface="Lucida Sans Unicode"/>
              </a:rPr>
              <a:t>t</a:t>
            </a:r>
            <a:r>
              <a:rPr sz="1200" spc="-25" dirty="0">
                <a:latin typeface="Lucida Sans Unicode"/>
                <a:cs typeface="Lucida Sans Unicode"/>
              </a:rPr>
              <a:t>n</a:t>
            </a:r>
            <a:r>
              <a:rPr sz="1200" dirty="0">
                <a:latin typeface="Lucida Sans Unicode"/>
                <a:cs typeface="Lucida Sans Unicode"/>
              </a:rPr>
              <a:t>í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15" dirty="0" err="1">
                <a:latin typeface="Lucida Sans Unicode"/>
                <a:cs typeface="Lucida Sans Unicode"/>
              </a:rPr>
              <a:t>s</a:t>
            </a:r>
            <a:r>
              <a:rPr sz="1200" spc="-10" dirty="0" err="1">
                <a:latin typeface="Lucida Sans Unicode"/>
                <a:cs typeface="Lucida Sans Unicode"/>
              </a:rPr>
              <a:t>e</a:t>
            </a:r>
            <a:r>
              <a:rPr sz="1200" spc="-20" dirty="0" err="1">
                <a:latin typeface="Lucida Sans Unicode"/>
                <a:cs typeface="Lucida Sans Unicode"/>
              </a:rPr>
              <a:t>m</a:t>
            </a:r>
            <a:r>
              <a:rPr sz="1200" spc="-10" dirty="0" err="1">
                <a:latin typeface="Lucida Sans Unicode"/>
                <a:cs typeface="Lucida Sans Unicode"/>
              </a:rPr>
              <a:t>e</a:t>
            </a:r>
            <a:r>
              <a:rPr sz="1200" spc="-15" dirty="0" err="1">
                <a:latin typeface="Lucida Sans Unicode"/>
                <a:cs typeface="Lucida Sans Unicode"/>
              </a:rPr>
              <a:t>s</a:t>
            </a:r>
            <a:r>
              <a:rPr sz="1200" spc="-20" dirty="0" err="1">
                <a:latin typeface="Lucida Sans Unicode"/>
                <a:cs typeface="Lucida Sans Unicode"/>
              </a:rPr>
              <a:t>t</a:t>
            </a:r>
            <a:r>
              <a:rPr sz="1200" dirty="0" err="1">
                <a:latin typeface="Lucida Sans Unicode"/>
                <a:cs typeface="Lucida Sans Unicode"/>
              </a:rPr>
              <a:t>r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spc="-15" dirty="0" smtClean="0">
                <a:latin typeface="Lucida Sans Unicode"/>
                <a:cs typeface="Lucida Sans Unicode"/>
              </a:rPr>
              <a:t>202</a:t>
            </a:r>
            <a:r>
              <a:rPr lang="cs-CZ" sz="1200" spc="-15" dirty="0" smtClean="0">
                <a:latin typeface="Lucida Sans Unicode"/>
                <a:cs typeface="Lucida Sans Unicode"/>
              </a:rPr>
              <a:t>4</a:t>
            </a:r>
            <a:r>
              <a:rPr sz="1200" spc="-20" dirty="0" smtClean="0">
                <a:latin typeface="Lucida Sans Unicode"/>
                <a:cs typeface="Lucida Sans Unicode"/>
              </a:rPr>
              <a:t>/</a:t>
            </a:r>
            <a:r>
              <a:rPr sz="1200" spc="-15" dirty="0" smtClean="0">
                <a:latin typeface="Lucida Sans Unicode"/>
                <a:cs typeface="Lucida Sans Unicode"/>
              </a:rPr>
              <a:t>202</a:t>
            </a:r>
            <a:r>
              <a:rPr lang="cs-CZ" sz="1200" spc="-15" dirty="0" smtClean="0">
                <a:latin typeface="Lucida Sans Unicode"/>
                <a:cs typeface="Lucida Sans Unicode"/>
              </a:rPr>
              <a:t>5</a:t>
            </a:r>
            <a:endParaRPr sz="12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-75" dirty="0">
                <a:latin typeface="Lucida Sans Unicode"/>
                <a:cs typeface="Lucida Sans Unicode"/>
              </a:rPr>
              <a:t>30</a:t>
            </a:r>
            <a:r>
              <a:rPr sz="1200" dirty="0">
                <a:latin typeface="Lucida Sans Unicode"/>
                <a:cs typeface="Lucida Sans Unicode"/>
              </a:rPr>
              <a:t>.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lis</a:t>
            </a:r>
            <a:r>
              <a:rPr sz="1200" spc="-30" dirty="0">
                <a:latin typeface="Lucida Sans Unicode"/>
                <a:cs typeface="Lucida Sans Unicode"/>
              </a:rPr>
              <a:t>to</a:t>
            </a:r>
            <a:r>
              <a:rPr sz="1200" spc="-25" dirty="0">
                <a:latin typeface="Lucida Sans Unicode"/>
                <a:cs typeface="Lucida Sans Unicode"/>
              </a:rPr>
              <a:t>p</a:t>
            </a:r>
            <a:r>
              <a:rPr sz="1200" spc="-30" dirty="0">
                <a:latin typeface="Lucida Sans Unicode"/>
                <a:cs typeface="Lucida Sans Unicode"/>
              </a:rPr>
              <a:t>a</a:t>
            </a:r>
            <a:r>
              <a:rPr sz="1200" dirty="0">
                <a:latin typeface="Lucida Sans Unicode"/>
                <a:cs typeface="Lucida Sans Unicode"/>
              </a:rPr>
              <a:t>d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(</a:t>
            </a:r>
            <a:r>
              <a:rPr sz="1200" spc="-25" dirty="0">
                <a:latin typeface="Lucida Sans Unicode"/>
                <a:cs typeface="Lucida Sans Unicode"/>
              </a:rPr>
              <a:t>d</a:t>
            </a:r>
            <a:r>
              <a:rPr sz="1200" dirty="0">
                <a:latin typeface="Lucida Sans Unicode"/>
                <a:cs typeface="Lucida Sans Unicode"/>
              </a:rPr>
              <a:t>o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vše</a:t>
            </a:r>
            <a:r>
              <a:rPr sz="1200" spc="-30" dirty="0">
                <a:latin typeface="Lucida Sans Unicode"/>
                <a:cs typeface="Lucida Sans Unicode"/>
              </a:rPr>
              <a:t>c</a:t>
            </a:r>
            <a:r>
              <a:rPr sz="1200" dirty="0">
                <a:latin typeface="Lucida Sans Unicode"/>
                <a:cs typeface="Lucida Sans Unicode"/>
              </a:rPr>
              <a:t>h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z</a:t>
            </a:r>
            <a:r>
              <a:rPr sz="1200" spc="-10" dirty="0">
                <a:latin typeface="Lucida Sans Unicode"/>
                <a:cs typeface="Lucida Sans Unicode"/>
              </a:rPr>
              <a:t>e</a:t>
            </a:r>
            <a:r>
              <a:rPr sz="1200" spc="-20" dirty="0">
                <a:latin typeface="Lucida Sans Unicode"/>
                <a:cs typeface="Lucida Sans Unicode"/>
              </a:rPr>
              <a:t>m</a:t>
            </a:r>
            <a:r>
              <a:rPr sz="1200" spc="-15" dirty="0">
                <a:latin typeface="Lucida Sans Unicode"/>
                <a:cs typeface="Lucida Sans Unicode"/>
              </a:rPr>
              <a:t>í</a:t>
            </a:r>
            <a:r>
              <a:rPr sz="1200" dirty="0">
                <a:latin typeface="Lucida Sans Unicode"/>
                <a:cs typeface="Lucida Sans Unicode"/>
              </a:rPr>
              <a:t>)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2817876" y="2927604"/>
            <a:ext cx="146685" cy="817244"/>
            <a:chOff x="2817876" y="2927604"/>
            <a:chExt cx="146685" cy="817244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7876" y="3598164"/>
              <a:ext cx="146304" cy="1463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7876" y="2927604"/>
              <a:ext cx="146304" cy="14630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93314" y="3074670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27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801111" y="4582668"/>
            <a:ext cx="146685" cy="807720"/>
            <a:chOff x="2801111" y="4582668"/>
            <a:chExt cx="146685" cy="80772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1111" y="5244084"/>
              <a:ext cx="146304" cy="1463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1111" y="4582668"/>
              <a:ext cx="146304" cy="14630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876549" y="4729734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52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4840" y="1955292"/>
            <a:ext cx="6839584" cy="3746500"/>
            <a:chOff x="624840" y="1955292"/>
            <a:chExt cx="6839584" cy="3746500"/>
          </a:xfrm>
        </p:grpSpPr>
        <p:sp>
          <p:nvSpPr>
            <p:cNvPr id="3" name="object 3"/>
            <p:cNvSpPr/>
            <p:nvPr/>
          </p:nvSpPr>
          <p:spPr>
            <a:xfrm>
              <a:off x="624840" y="1955292"/>
              <a:ext cx="6839584" cy="3746500"/>
            </a:xfrm>
            <a:custGeom>
              <a:avLst/>
              <a:gdLst/>
              <a:ahLst/>
              <a:cxnLst/>
              <a:rect l="l" t="t" r="r" b="b"/>
              <a:pathLst>
                <a:path w="6839584" h="3746500">
                  <a:moveTo>
                    <a:pt x="6839458" y="0"/>
                  </a:moveTo>
                  <a:lnTo>
                    <a:pt x="0" y="0"/>
                  </a:lnTo>
                  <a:lnTo>
                    <a:pt x="0" y="3745992"/>
                  </a:lnTo>
                  <a:lnTo>
                    <a:pt x="6839458" y="3745992"/>
                  </a:lnTo>
                  <a:lnTo>
                    <a:pt x="6839458" y="0"/>
                  </a:lnTo>
                  <a:close/>
                </a:path>
              </a:pathLst>
            </a:custGeom>
            <a:solidFill>
              <a:srgbClr val="42C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9931" y="3258274"/>
              <a:ext cx="838200" cy="628015"/>
            </a:xfrm>
            <a:custGeom>
              <a:avLst/>
              <a:gdLst/>
              <a:ahLst/>
              <a:cxnLst/>
              <a:rect l="l" t="t" r="r" b="b"/>
              <a:pathLst>
                <a:path w="838200" h="628014">
                  <a:moveTo>
                    <a:pt x="837920" y="0"/>
                  </a:moveTo>
                  <a:lnTo>
                    <a:pt x="0" y="0"/>
                  </a:lnTo>
                  <a:lnTo>
                    <a:pt x="0" y="627799"/>
                  </a:lnTo>
                  <a:lnTo>
                    <a:pt x="837920" y="627799"/>
                  </a:lnTo>
                  <a:lnTo>
                    <a:pt x="837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9931" y="3258274"/>
              <a:ext cx="838200" cy="628015"/>
            </a:xfrm>
            <a:custGeom>
              <a:avLst/>
              <a:gdLst/>
              <a:ahLst/>
              <a:cxnLst/>
              <a:rect l="l" t="t" r="r" b="b"/>
              <a:pathLst>
                <a:path w="838200" h="628014">
                  <a:moveTo>
                    <a:pt x="0" y="627799"/>
                  </a:moveTo>
                  <a:lnTo>
                    <a:pt x="837920" y="627799"/>
                  </a:lnTo>
                  <a:lnTo>
                    <a:pt x="837920" y="0"/>
                  </a:lnTo>
                  <a:lnTo>
                    <a:pt x="0" y="0"/>
                  </a:lnTo>
                  <a:lnTo>
                    <a:pt x="0" y="627799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8522" y="3364230"/>
              <a:ext cx="542925" cy="428625"/>
            </a:xfrm>
            <a:custGeom>
              <a:avLst/>
              <a:gdLst/>
              <a:ahLst/>
              <a:cxnLst/>
              <a:rect l="l" t="t" r="r" b="b"/>
              <a:pathLst>
                <a:path w="542925" h="428625">
                  <a:moveTo>
                    <a:pt x="73101" y="134112"/>
                  </a:moveTo>
                  <a:lnTo>
                    <a:pt x="0" y="199644"/>
                  </a:lnTo>
                </a:path>
                <a:path w="542925" h="428625">
                  <a:moveTo>
                    <a:pt x="542416" y="199644"/>
                  </a:moveTo>
                  <a:lnTo>
                    <a:pt x="470916" y="132587"/>
                  </a:lnTo>
                </a:path>
                <a:path w="542925" h="428625">
                  <a:moveTo>
                    <a:pt x="540892" y="195072"/>
                  </a:moveTo>
                  <a:lnTo>
                    <a:pt x="540892" y="425196"/>
                  </a:lnTo>
                  <a:lnTo>
                    <a:pt x="3047" y="425196"/>
                  </a:lnTo>
                  <a:lnTo>
                    <a:pt x="3047" y="195072"/>
                  </a:lnTo>
                </a:path>
                <a:path w="542925" h="428625">
                  <a:moveTo>
                    <a:pt x="165989" y="320039"/>
                  </a:moveTo>
                  <a:lnTo>
                    <a:pt x="4571" y="428116"/>
                  </a:lnTo>
                </a:path>
                <a:path w="542925" h="428625">
                  <a:moveTo>
                    <a:pt x="539115" y="428116"/>
                  </a:moveTo>
                  <a:lnTo>
                    <a:pt x="377952" y="320039"/>
                  </a:lnTo>
                </a:path>
                <a:path w="542925" h="428625">
                  <a:moveTo>
                    <a:pt x="467614" y="0"/>
                  </a:moveTo>
                  <a:lnTo>
                    <a:pt x="74675" y="0"/>
                  </a:lnTo>
                  <a:lnTo>
                    <a:pt x="74675" y="245110"/>
                  </a:lnTo>
                  <a:lnTo>
                    <a:pt x="165989" y="315213"/>
                  </a:lnTo>
                  <a:lnTo>
                    <a:pt x="376300" y="315213"/>
                  </a:lnTo>
                  <a:lnTo>
                    <a:pt x="467614" y="245110"/>
                  </a:lnTo>
                  <a:lnTo>
                    <a:pt x="467614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9304" y="3439668"/>
              <a:ext cx="216408" cy="1661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36141" y="3559302"/>
              <a:ext cx="528955" cy="120650"/>
            </a:xfrm>
            <a:custGeom>
              <a:avLst/>
              <a:gdLst/>
              <a:ahLst/>
              <a:cxnLst/>
              <a:rect l="l" t="t" r="r" b="b"/>
              <a:pathLst>
                <a:path w="528955" h="120650">
                  <a:moveTo>
                    <a:pt x="0" y="0"/>
                  </a:moveTo>
                  <a:lnTo>
                    <a:pt x="165608" y="120141"/>
                  </a:lnTo>
                  <a:lnTo>
                    <a:pt x="363220" y="120141"/>
                  </a:lnTo>
                  <a:lnTo>
                    <a:pt x="5288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22704" y="3701821"/>
              <a:ext cx="581025" cy="434340"/>
            </a:xfrm>
            <a:custGeom>
              <a:avLst/>
              <a:gdLst/>
              <a:ahLst/>
              <a:cxnLst/>
              <a:rect l="l" t="t" r="r" b="b"/>
              <a:pathLst>
                <a:path w="581025" h="434339">
                  <a:moveTo>
                    <a:pt x="580567" y="0"/>
                  </a:moveTo>
                  <a:lnTo>
                    <a:pt x="0" y="0"/>
                  </a:lnTo>
                  <a:lnTo>
                    <a:pt x="0" y="434187"/>
                  </a:lnTo>
                  <a:lnTo>
                    <a:pt x="580567" y="434187"/>
                  </a:lnTo>
                  <a:lnTo>
                    <a:pt x="580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2704" y="3701821"/>
              <a:ext cx="581025" cy="434340"/>
            </a:xfrm>
            <a:custGeom>
              <a:avLst/>
              <a:gdLst/>
              <a:ahLst/>
              <a:cxnLst/>
              <a:rect l="l" t="t" r="r" b="b"/>
              <a:pathLst>
                <a:path w="581025" h="434339">
                  <a:moveTo>
                    <a:pt x="0" y="434187"/>
                  </a:moveTo>
                  <a:lnTo>
                    <a:pt x="580567" y="434187"/>
                  </a:lnTo>
                  <a:lnTo>
                    <a:pt x="580567" y="0"/>
                  </a:lnTo>
                  <a:lnTo>
                    <a:pt x="0" y="0"/>
                  </a:lnTo>
                  <a:lnTo>
                    <a:pt x="0" y="434187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3956" y="4014216"/>
              <a:ext cx="54863" cy="411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4831" y="4014216"/>
              <a:ext cx="54863" cy="411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4184" y="4014216"/>
              <a:ext cx="56387" cy="411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3956" y="3898392"/>
              <a:ext cx="54863" cy="411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4831" y="3898392"/>
              <a:ext cx="54863" cy="411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4184" y="3898392"/>
              <a:ext cx="56387" cy="411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3956" y="3782568"/>
              <a:ext cx="54863" cy="411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84831" y="3782568"/>
              <a:ext cx="54863" cy="411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34184" y="3782568"/>
              <a:ext cx="56387" cy="4114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81684" y="3889210"/>
              <a:ext cx="542290" cy="407034"/>
            </a:xfrm>
            <a:custGeom>
              <a:avLst/>
              <a:gdLst/>
              <a:ahLst/>
              <a:cxnLst/>
              <a:rect l="l" t="t" r="r" b="b"/>
              <a:pathLst>
                <a:path w="542289" h="407035">
                  <a:moveTo>
                    <a:pt x="542239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542239" y="406692"/>
                  </a:lnTo>
                  <a:lnTo>
                    <a:pt x="542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1684" y="3889210"/>
              <a:ext cx="542290" cy="407034"/>
            </a:xfrm>
            <a:custGeom>
              <a:avLst/>
              <a:gdLst/>
              <a:ahLst/>
              <a:cxnLst/>
              <a:rect l="l" t="t" r="r" b="b"/>
              <a:pathLst>
                <a:path w="542289" h="407035">
                  <a:moveTo>
                    <a:pt x="0" y="406692"/>
                  </a:moveTo>
                  <a:lnTo>
                    <a:pt x="542239" y="406692"/>
                  </a:lnTo>
                  <a:lnTo>
                    <a:pt x="542239" y="0"/>
                  </a:lnTo>
                  <a:lnTo>
                    <a:pt x="0" y="0"/>
                  </a:lnTo>
                  <a:lnTo>
                    <a:pt x="0" y="406692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57122" y="3958590"/>
              <a:ext cx="391795" cy="271145"/>
            </a:xfrm>
            <a:custGeom>
              <a:avLst/>
              <a:gdLst/>
              <a:ahLst/>
              <a:cxnLst/>
              <a:rect l="l" t="t" r="r" b="b"/>
              <a:pathLst>
                <a:path w="391794" h="271145">
                  <a:moveTo>
                    <a:pt x="292227" y="262509"/>
                  </a:moveTo>
                  <a:lnTo>
                    <a:pt x="292227" y="267335"/>
                  </a:lnTo>
                  <a:lnTo>
                    <a:pt x="286892" y="271144"/>
                  </a:lnTo>
                  <a:lnTo>
                    <a:pt x="280289" y="271144"/>
                  </a:lnTo>
                  <a:lnTo>
                    <a:pt x="112522" y="271144"/>
                  </a:lnTo>
                  <a:lnTo>
                    <a:pt x="105918" y="271144"/>
                  </a:lnTo>
                  <a:lnTo>
                    <a:pt x="100584" y="267335"/>
                  </a:lnTo>
                  <a:lnTo>
                    <a:pt x="100584" y="262509"/>
                  </a:lnTo>
                  <a:lnTo>
                    <a:pt x="100584" y="8636"/>
                  </a:lnTo>
                  <a:lnTo>
                    <a:pt x="100584" y="3810"/>
                  </a:lnTo>
                  <a:lnTo>
                    <a:pt x="105918" y="0"/>
                  </a:lnTo>
                  <a:lnTo>
                    <a:pt x="112522" y="0"/>
                  </a:lnTo>
                  <a:lnTo>
                    <a:pt x="280289" y="0"/>
                  </a:lnTo>
                  <a:lnTo>
                    <a:pt x="286892" y="0"/>
                  </a:lnTo>
                  <a:lnTo>
                    <a:pt x="292227" y="3810"/>
                  </a:lnTo>
                  <a:lnTo>
                    <a:pt x="292227" y="8636"/>
                  </a:lnTo>
                  <a:lnTo>
                    <a:pt x="292227" y="262509"/>
                  </a:lnTo>
                  <a:close/>
                </a:path>
                <a:path w="391794" h="271145">
                  <a:moveTo>
                    <a:pt x="289559" y="225551"/>
                  </a:moveTo>
                  <a:lnTo>
                    <a:pt x="102108" y="225551"/>
                  </a:lnTo>
                </a:path>
                <a:path w="391794" h="271145">
                  <a:moveTo>
                    <a:pt x="102108" y="38100"/>
                  </a:moveTo>
                  <a:lnTo>
                    <a:pt x="289559" y="38100"/>
                  </a:lnTo>
                </a:path>
                <a:path w="391794" h="271145">
                  <a:moveTo>
                    <a:pt x="163068" y="18287"/>
                  </a:moveTo>
                  <a:lnTo>
                    <a:pt x="228472" y="18287"/>
                  </a:lnTo>
                </a:path>
                <a:path w="391794" h="271145">
                  <a:moveTo>
                    <a:pt x="352044" y="135636"/>
                  </a:moveTo>
                  <a:lnTo>
                    <a:pt x="391541" y="135636"/>
                  </a:lnTo>
                </a:path>
                <a:path w="391794" h="271145">
                  <a:moveTo>
                    <a:pt x="338328" y="91186"/>
                  </a:moveTo>
                  <a:lnTo>
                    <a:pt x="374777" y="80772"/>
                  </a:lnTo>
                </a:path>
                <a:path w="391794" h="271145">
                  <a:moveTo>
                    <a:pt x="338328" y="179831"/>
                  </a:moveTo>
                  <a:lnTo>
                    <a:pt x="374777" y="191769"/>
                  </a:lnTo>
                </a:path>
                <a:path w="391794" h="271145">
                  <a:moveTo>
                    <a:pt x="40893" y="135636"/>
                  </a:moveTo>
                  <a:lnTo>
                    <a:pt x="0" y="135636"/>
                  </a:lnTo>
                </a:path>
                <a:path w="391794" h="271145">
                  <a:moveTo>
                    <a:pt x="53086" y="179831"/>
                  </a:moveTo>
                  <a:lnTo>
                    <a:pt x="18287" y="191769"/>
                  </a:lnTo>
                </a:path>
                <a:path w="391794" h="271145">
                  <a:moveTo>
                    <a:pt x="53086" y="91186"/>
                  </a:moveTo>
                  <a:lnTo>
                    <a:pt x="18287" y="8077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9931" y="2203678"/>
              <a:ext cx="1424940" cy="1061085"/>
            </a:xfrm>
            <a:custGeom>
              <a:avLst/>
              <a:gdLst/>
              <a:ahLst/>
              <a:cxnLst/>
              <a:rect l="l" t="t" r="r" b="b"/>
              <a:pathLst>
                <a:path w="1424939" h="1061085">
                  <a:moveTo>
                    <a:pt x="0" y="1060475"/>
                  </a:moveTo>
                  <a:lnTo>
                    <a:pt x="1424686" y="1060475"/>
                  </a:lnTo>
                  <a:lnTo>
                    <a:pt x="1424686" y="0"/>
                  </a:lnTo>
                  <a:lnTo>
                    <a:pt x="0" y="0"/>
                  </a:lnTo>
                  <a:lnTo>
                    <a:pt x="0" y="1060475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9744" y="2221992"/>
              <a:ext cx="1385570" cy="226060"/>
            </a:xfrm>
            <a:custGeom>
              <a:avLst/>
              <a:gdLst/>
              <a:ahLst/>
              <a:cxnLst/>
              <a:rect l="l" t="t" r="r" b="b"/>
              <a:pathLst>
                <a:path w="1385570" h="226060">
                  <a:moveTo>
                    <a:pt x="1385316" y="0"/>
                  </a:moveTo>
                  <a:lnTo>
                    <a:pt x="0" y="0"/>
                  </a:lnTo>
                  <a:lnTo>
                    <a:pt x="0" y="225551"/>
                  </a:lnTo>
                  <a:lnTo>
                    <a:pt x="1385316" y="225551"/>
                  </a:lnTo>
                  <a:lnTo>
                    <a:pt x="1385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11936" y="2279396"/>
            <a:ext cx="136080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10"/>
              </a:spcBef>
            </a:pPr>
            <a:r>
              <a:rPr sz="950" b="1" spc="85" dirty="0">
                <a:latin typeface="Calibri"/>
                <a:cs typeface="Calibri"/>
              </a:rPr>
              <a:t>KONTAKTY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793684" y="3233890"/>
            <a:ext cx="643255" cy="498475"/>
            <a:chOff x="1793684" y="3233890"/>
            <a:chExt cx="643255" cy="498475"/>
          </a:xfrm>
        </p:grpSpPr>
        <p:sp>
          <p:nvSpPr>
            <p:cNvPr id="27" name="object 27"/>
            <p:cNvSpPr/>
            <p:nvPr/>
          </p:nvSpPr>
          <p:spPr>
            <a:xfrm>
              <a:off x="1825752" y="3265957"/>
              <a:ext cx="579120" cy="434340"/>
            </a:xfrm>
            <a:custGeom>
              <a:avLst/>
              <a:gdLst/>
              <a:ahLst/>
              <a:cxnLst/>
              <a:rect l="l" t="t" r="r" b="b"/>
              <a:pathLst>
                <a:path w="579119" h="434339">
                  <a:moveTo>
                    <a:pt x="578891" y="0"/>
                  </a:moveTo>
                  <a:lnTo>
                    <a:pt x="0" y="0"/>
                  </a:lnTo>
                  <a:lnTo>
                    <a:pt x="0" y="434187"/>
                  </a:lnTo>
                  <a:lnTo>
                    <a:pt x="578891" y="434187"/>
                  </a:lnTo>
                  <a:lnTo>
                    <a:pt x="578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25752" y="3265957"/>
              <a:ext cx="579120" cy="434340"/>
            </a:xfrm>
            <a:custGeom>
              <a:avLst/>
              <a:gdLst/>
              <a:ahLst/>
              <a:cxnLst/>
              <a:rect l="l" t="t" r="r" b="b"/>
              <a:pathLst>
                <a:path w="579119" h="434339">
                  <a:moveTo>
                    <a:pt x="0" y="434187"/>
                  </a:moveTo>
                  <a:lnTo>
                    <a:pt x="578891" y="434187"/>
                  </a:lnTo>
                  <a:lnTo>
                    <a:pt x="578891" y="0"/>
                  </a:lnTo>
                  <a:lnTo>
                    <a:pt x="0" y="0"/>
                  </a:lnTo>
                  <a:lnTo>
                    <a:pt x="0" y="434187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38528" y="3328416"/>
              <a:ext cx="358140" cy="2667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951482" y="3522726"/>
              <a:ext cx="310515" cy="106680"/>
            </a:xfrm>
            <a:custGeom>
              <a:avLst/>
              <a:gdLst/>
              <a:ahLst/>
              <a:cxnLst/>
              <a:rect l="l" t="t" r="r" b="b"/>
              <a:pathLst>
                <a:path w="310514" h="106679">
                  <a:moveTo>
                    <a:pt x="0" y="106679"/>
                  </a:moveTo>
                  <a:lnTo>
                    <a:pt x="310515" y="106679"/>
                  </a:lnTo>
                </a:path>
                <a:path w="310514" h="106679">
                  <a:moveTo>
                    <a:pt x="283210" y="0"/>
                  </a:moveTo>
                  <a:lnTo>
                    <a:pt x="256540" y="60070"/>
                  </a:lnTo>
                  <a:lnTo>
                    <a:pt x="188975" y="96519"/>
                  </a:lnTo>
                  <a:lnTo>
                    <a:pt x="145415" y="101726"/>
                  </a:lnTo>
                  <a:lnTo>
                    <a:pt x="101854" y="96519"/>
                  </a:lnTo>
                  <a:lnTo>
                    <a:pt x="64007" y="82168"/>
                  </a:lnTo>
                  <a:lnTo>
                    <a:pt x="34162" y="60070"/>
                  </a:lnTo>
                  <a:lnTo>
                    <a:pt x="14605" y="32130"/>
                  </a:lnTo>
                  <a:lnTo>
                    <a:pt x="7619" y="0"/>
                  </a:lnTo>
                  <a:lnTo>
                    <a:pt x="283210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194430" y="2663444"/>
            <a:ext cx="2160905" cy="952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100" dirty="0">
                <a:latin typeface="Calibri"/>
                <a:cs typeface="Calibri"/>
              </a:rPr>
              <a:t>D</a:t>
            </a:r>
            <a:r>
              <a:rPr sz="1050" b="1" spc="90" dirty="0">
                <a:latin typeface="Calibri"/>
                <a:cs typeface="Calibri"/>
              </a:rPr>
              <a:t>ů</a:t>
            </a:r>
            <a:r>
              <a:rPr sz="1050" b="1" spc="20" dirty="0">
                <a:latin typeface="Calibri"/>
                <a:cs typeface="Calibri"/>
              </a:rPr>
              <a:t>m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114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z</a:t>
            </a:r>
            <a:r>
              <a:rPr sz="1050" b="1" spc="60" dirty="0">
                <a:latin typeface="Calibri"/>
                <a:cs typeface="Calibri"/>
              </a:rPr>
              <a:t>a</a:t>
            </a:r>
            <a:r>
              <a:rPr sz="1050" b="1" spc="65" dirty="0">
                <a:latin typeface="Calibri"/>
                <a:cs typeface="Calibri"/>
              </a:rPr>
              <a:t>hr</a:t>
            </a:r>
            <a:r>
              <a:rPr sz="1050" b="1" spc="60" dirty="0">
                <a:latin typeface="Calibri"/>
                <a:cs typeface="Calibri"/>
              </a:rPr>
              <a:t>a</a:t>
            </a:r>
            <a:r>
              <a:rPr sz="1050" b="1" spc="65" dirty="0">
                <a:latin typeface="Calibri"/>
                <a:cs typeface="Calibri"/>
              </a:rPr>
              <a:t>ni</a:t>
            </a:r>
            <a:r>
              <a:rPr sz="1050" b="1" spc="70" dirty="0">
                <a:latin typeface="Calibri"/>
                <a:cs typeface="Calibri"/>
              </a:rPr>
              <a:t>čn</a:t>
            </a:r>
            <a:r>
              <a:rPr sz="1050" b="1" spc="5" dirty="0">
                <a:latin typeface="Calibri"/>
                <a:cs typeface="Calibri"/>
              </a:rPr>
              <a:t>í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70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sp</a:t>
            </a:r>
            <a:r>
              <a:rPr sz="1050" b="1" spc="65" dirty="0">
                <a:latin typeface="Calibri"/>
                <a:cs typeface="Calibri"/>
              </a:rPr>
              <a:t>olup</a:t>
            </a:r>
            <a:r>
              <a:rPr sz="1050" b="1" spc="80" dirty="0">
                <a:latin typeface="Calibri"/>
                <a:cs typeface="Calibri"/>
              </a:rPr>
              <a:t>r</a:t>
            </a:r>
            <a:r>
              <a:rPr sz="1050" b="1" spc="60" dirty="0">
                <a:latin typeface="Calibri"/>
                <a:cs typeface="Calibri"/>
              </a:rPr>
              <a:t>á</a:t>
            </a:r>
            <a:r>
              <a:rPr sz="1050" b="1" spc="85" dirty="0">
                <a:latin typeface="Calibri"/>
                <a:cs typeface="Calibri"/>
              </a:rPr>
              <a:t>c</a:t>
            </a:r>
            <a:r>
              <a:rPr sz="1050" b="1" spc="15" dirty="0">
                <a:latin typeface="Calibri"/>
                <a:cs typeface="Calibri"/>
              </a:rPr>
              <a:t>e</a:t>
            </a:r>
            <a:r>
              <a:rPr sz="1050" b="1" dirty="0">
                <a:latin typeface="Calibri"/>
                <a:cs typeface="Calibri"/>
              </a:rPr>
              <a:t> </a:t>
            </a:r>
            <a:r>
              <a:rPr sz="1050" b="1" spc="-90" dirty="0">
                <a:latin typeface="Calibri"/>
                <a:cs typeface="Calibri"/>
              </a:rPr>
              <a:t> </a:t>
            </a:r>
            <a:r>
              <a:rPr sz="1050" b="1" spc="5" dirty="0">
                <a:latin typeface="Calibri"/>
                <a:cs typeface="Calibri"/>
              </a:rPr>
              <a:t>(</a:t>
            </a:r>
            <a:r>
              <a:rPr sz="1050" b="1" spc="-145" dirty="0">
                <a:latin typeface="Calibri"/>
                <a:cs typeface="Calibri"/>
              </a:rPr>
              <a:t> </a:t>
            </a:r>
            <a:r>
              <a:rPr sz="1050" b="1" spc="110" dirty="0">
                <a:latin typeface="Calibri"/>
                <a:cs typeface="Calibri"/>
              </a:rPr>
              <a:t>DZS</a:t>
            </a:r>
            <a:r>
              <a:rPr sz="1050" b="1" spc="5" dirty="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050" spc="30" dirty="0">
                <a:latin typeface="Calibri"/>
                <a:cs typeface="Calibri"/>
              </a:rPr>
              <a:t>Na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spc="25" dirty="0">
                <a:latin typeface="Calibri"/>
                <a:cs typeface="Calibri"/>
              </a:rPr>
              <a:t>Poříčí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10" dirty="0">
                <a:latin typeface="Calibri"/>
                <a:cs typeface="Calibri"/>
              </a:rPr>
              <a:t>1035/4,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110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00</a:t>
            </a:r>
            <a:r>
              <a:rPr sz="1050" spc="130" dirty="0">
                <a:latin typeface="Calibri"/>
                <a:cs typeface="Calibri"/>
              </a:rPr>
              <a:t> </a:t>
            </a:r>
            <a:r>
              <a:rPr sz="1050" spc="40" dirty="0">
                <a:latin typeface="Calibri"/>
                <a:cs typeface="Calibri"/>
              </a:rPr>
              <a:t>Praha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spc="15" dirty="0">
                <a:latin typeface="Calibri"/>
                <a:cs typeface="Calibri"/>
              </a:rPr>
              <a:t>1</a:t>
            </a:r>
            <a:endParaRPr sz="105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  <a:spcBef>
                <a:spcPts val="434"/>
              </a:spcBef>
            </a:pPr>
            <a:r>
              <a:rPr sz="1050" spc="50" dirty="0">
                <a:latin typeface="Calibri"/>
                <a:cs typeface="Calibri"/>
              </a:rPr>
              <a:t>+420</a:t>
            </a:r>
            <a:r>
              <a:rPr sz="1050" spc="60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221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45" dirty="0">
                <a:latin typeface="Calibri"/>
                <a:cs typeface="Calibri"/>
              </a:rPr>
              <a:t>850</a:t>
            </a:r>
            <a:r>
              <a:rPr sz="1050" spc="60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100</a:t>
            </a:r>
            <a:endParaRPr sz="105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  <a:spcBef>
                <a:spcPts val="45"/>
              </a:spcBef>
            </a:pPr>
            <a:r>
              <a:rPr sz="1050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info@dzs.cz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050" b="1" u="sng" spc="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www.dzs.cz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270503" y="5125212"/>
            <a:ext cx="292608" cy="17678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94888" y="4809744"/>
            <a:ext cx="239267" cy="179831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3174492" y="3072384"/>
            <a:ext cx="2470785" cy="2327275"/>
            <a:chOff x="3174492" y="3072384"/>
            <a:chExt cx="2470785" cy="2327275"/>
          </a:xfrm>
        </p:grpSpPr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94304" y="3072384"/>
              <a:ext cx="175259" cy="1325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01924" y="3265932"/>
              <a:ext cx="160020" cy="12039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206496" y="4744237"/>
              <a:ext cx="415925" cy="312420"/>
            </a:xfrm>
            <a:custGeom>
              <a:avLst/>
              <a:gdLst/>
              <a:ahLst/>
              <a:cxnLst/>
              <a:rect l="l" t="t" r="r" b="b"/>
              <a:pathLst>
                <a:path w="415925" h="312420">
                  <a:moveTo>
                    <a:pt x="415670" y="0"/>
                  </a:moveTo>
                  <a:lnTo>
                    <a:pt x="0" y="0"/>
                  </a:lnTo>
                  <a:lnTo>
                    <a:pt x="0" y="312140"/>
                  </a:lnTo>
                  <a:lnTo>
                    <a:pt x="415670" y="312140"/>
                  </a:lnTo>
                  <a:lnTo>
                    <a:pt x="415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06496" y="4744237"/>
              <a:ext cx="415925" cy="312420"/>
            </a:xfrm>
            <a:custGeom>
              <a:avLst/>
              <a:gdLst/>
              <a:ahLst/>
              <a:cxnLst/>
              <a:rect l="l" t="t" r="r" b="b"/>
              <a:pathLst>
                <a:path w="415925" h="312420">
                  <a:moveTo>
                    <a:pt x="0" y="312140"/>
                  </a:moveTo>
                  <a:lnTo>
                    <a:pt x="415670" y="312140"/>
                  </a:lnTo>
                  <a:lnTo>
                    <a:pt x="415670" y="0"/>
                  </a:lnTo>
                  <a:lnTo>
                    <a:pt x="0" y="0"/>
                  </a:lnTo>
                  <a:lnTo>
                    <a:pt x="0" y="312140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06496" y="5056683"/>
              <a:ext cx="415925" cy="311150"/>
            </a:xfrm>
            <a:custGeom>
              <a:avLst/>
              <a:gdLst/>
              <a:ahLst/>
              <a:cxnLst/>
              <a:rect l="l" t="t" r="r" b="b"/>
              <a:pathLst>
                <a:path w="415925" h="311150">
                  <a:moveTo>
                    <a:pt x="415670" y="0"/>
                  </a:moveTo>
                  <a:lnTo>
                    <a:pt x="0" y="0"/>
                  </a:lnTo>
                  <a:lnTo>
                    <a:pt x="0" y="310845"/>
                  </a:lnTo>
                  <a:lnTo>
                    <a:pt x="415670" y="310845"/>
                  </a:lnTo>
                  <a:lnTo>
                    <a:pt x="415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06496" y="5056683"/>
              <a:ext cx="415925" cy="311150"/>
            </a:xfrm>
            <a:custGeom>
              <a:avLst/>
              <a:gdLst/>
              <a:ahLst/>
              <a:cxnLst/>
              <a:rect l="l" t="t" r="r" b="b"/>
              <a:pathLst>
                <a:path w="415925" h="311150">
                  <a:moveTo>
                    <a:pt x="0" y="310845"/>
                  </a:moveTo>
                  <a:lnTo>
                    <a:pt x="415670" y="310845"/>
                  </a:lnTo>
                  <a:lnTo>
                    <a:pt x="415670" y="0"/>
                  </a:lnTo>
                  <a:lnTo>
                    <a:pt x="0" y="0"/>
                  </a:lnTo>
                  <a:lnTo>
                    <a:pt x="0" y="310845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06496" y="3840505"/>
              <a:ext cx="415925" cy="313690"/>
            </a:xfrm>
            <a:custGeom>
              <a:avLst/>
              <a:gdLst/>
              <a:ahLst/>
              <a:cxnLst/>
              <a:rect l="l" t="t" r="r" b="b"/>
              <a:pathLst>
                <a:path w="415925" h="313689">
                  <a:moveTo>
                    <a:pt x="415670" y="0"/>
                  </a:moveTo>
                  <a:lnTo>
                    <a:pt x="0" y="0"/>
                  </a:lnTo>
                  <a:lnTo>
                    <a:pt x="0" y="313664"/>
                  </a:lnTo>
                  <a:lnTo>
                    <a:pt x="415670" y="313664"/>
                  </a:lnTo>
                  <a:lnTo>
                    <a:pt x="415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06496" y="3840505"/>
              <a:ext cx="415925" cy="313690"/>
            </a:xfrm>
            <a:custGeom>
              <a:avLst/>
              <a:gdLst/>
              <a:ahLst/>
              <a:cxnLst/>
              <a:rect l="l" t="t" r="r" b="b"/>
              <a:pathLst>
                <a:path w="415925" h="313689">
                  <a:moveTo>
                    <a:pt x="0" y="313664"/>
                  </a:moveTo>
                  <a:lnTo>
                    <a:pt x="415670" y="313664"/>
                  </a:lnTo>
                  <a:lnTo>
                    <a:pt x="415670" y="0"/>
                  </a:lnTo>
                  <a:lnTo>
                    <a:pt x="0" y="0"/>
                  </a:lnTo>
                  <a:lnTo>
                    <a:pt x="0" y="313664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81172" y="3898392"/>
              <a:ext cx="266700" cy="19964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37404" y="3268980"/>
              <a:ext cx="507491" cy="481584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3771391" y="3811270"/>
            <a:ext cx="2324735" cy="156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5"/>
              </a:spcBef>
            </a:pPr>
            <a:r>
              <a:rPr sz="950" b="1" i="1" spc="35" dirty="0">
                <a:latin typeface="Calibri"/>
                <a:cs typeface="Calibri"/>
              </a:rPr>
              <a:t>Facebook </a:t>
            </a:r>
            <a:r>
              <a:rPr sz="950" b="1" i="1" spc="40" dirty="0">
                <a:latin typeface="Calibri"/>
                <a:cs typeface="Calibri"/>
              </a:rPr>
              <a:t> </a:t>
            </a:r>
            <a:r>
              <a:rPr sz="9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1"/>
              </a:rPr>
              <a:t>www.facebook.com/dumzahranicnispoluprace </a:t>
            </a:r>
            <a:r>
              <a:rPr sz="950" spc="-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2"/>
              </a:rPr>
              <a:t>www.facebook.com/erasmusplusCR </a:t>
            </a:r>
            <a:r>
              <a:rPr sz="9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3"/>
              </a:rPr>
              <a:t>www.facebook.com/mladezvakci </a:t>
            </a:r>
            <a:r>
              <a:rPr sz="95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4"/>
              </a:rPr>
              <a:t>www.facebook.com/studyincz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950" b="1" i="1" spc="30" dirty="0">
                <a:latin typeface="Calibri"/>
                <a:cs typeface="Calibri"/>
              </a:rPr>
              <a:t>Instagram</a:t>
            </a:r>
            <a:endParaRPr sz="9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25"/>
              </a:spcBef>
            </a:pPr>
            <a:r>
              <a:rPr sz="950" u="sng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5"/>
              </a:rPr>
              <a:t>www.instagram.com/dzs_cz/</a:t>
            </a:r>
            <a:endParaRPr sz="9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409"/>
              </a:spcBef>
            </a:pPr>
            <a:r>
              <a:rPr sz="950" b="1" i="1" spc="20" dirty="0">
                <a:latin typeface="Calibri"/>
                <a:cs typeface="Calibri"/>
              </a:rPr>
              <a:t>Twitter</a:t>
            </a:r>
            <a:endParaRPr sz="9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60"/>
              </a:spcBef>
            </a:pPr>
            <a:r>
              <a:rPr sz="950" spc="25" dirty="0">
                <a:latin typeface="Calibri"/>
                <a:cs typeface="Calibri"/>
              </a:rPr>
              <a:t>twitter.com/dzs_cz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741670" y="2647569"/>
            <a:ext cx="1375410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latin typeface="Calibri"/>
                <a:cs typeface="Calibri"/>
              </a:rPr>
              <a:t>CEEPUS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u="sng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6"/>
              </a:rPr>
              <a:t>jan.trnka@dzs.cz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299"/>
              </a:lnSpc>
              <a:spcBef>
                <a:spcPts val="10"/>
              </a:spcBef>
            </a:pPr>
            <a:r>
              <a:rPr sz="1200" u="sng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7"/>
              </a:rPr>
              <a:t>pavel.rybar@dzs.cz </a:t>
            </a:r>
            <a:r>
              <a:rPr sz="120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8"/>
              </a:rPr>
              <a:t>ceepus@dzs.cz </a:t>
            </a:r>
            <a:r>
              <a:rPr sz="12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9"/>
              </a:rPr>
              <a:t>www.ceepus.info </a:t>
            </a:r>
            <a:r>
              <a:rPr sz="12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0"/>
              </a:rPr>
              <a:t>www</a:t>
            </a:r>
            <a:r>
              <a:rPr sz="1200" u="sng" spc="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0"/>
              </a:rPr>
              <a:t>.</a:t>
            </a:r>
            <a:r>
              <a:rPr sz="1200" u="sng" spc="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0"/>
              </a:rPr>
              <a:t>dz</a:t>
            </a:r>
            <a:r>
              <a:rPr sz="1200" u="sng" spc="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0"/>
              </a:rPr>
              <a:t>s</a:t>
            </a:r>
            <a:r>
              <a:rPr sz="1200" u="sng" spc="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0"/>
              </a:rPr>
              <a:t>.</a:t>
            </a:r>
            <a:r>
              <a:rPr sz="1200" u="sng" spc="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0"/>
              </a:rPr>
              <a:t>c</a:t>
            </a:r>
            <a:r>
              <a:rPr sz="1200" u="sng" spc="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0"/>
              </a:rPr>
              <a:t>z/</a:t>
            </a:r>
            <a:r>
              <a:rPr sz="1200" u="sng" spc="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0"/>
              </a:rPr>
              <a:t>c</a:t>
            </a:r>
            <a:r>
              <a:rPr sz="1200" u="sng" spc="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0"/>
              </a:rPr>
              <a:t>ee</a:t>
            </a:r>
            <a:r>
              <a:rPr sz="1200" u="sng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0"/>
              </a:rPr>
              <a:t>pu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0"/>
              </a:rPr>
              <a:t>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769364"/>
            <a:ext cx="260350" cy="4127500"/>
          </a:xfrm>
          <a:custGeom>
            <a:avLst/>
            <a:gdLst/>
            <a:ahLst/>
            <a:cxnLst/>
            <a:rect l="l" t="t" r="r" b="b"/>
            <a:pathLst>
              <a:path w="260350" h="4127500">
                <a:moveTo>
                  <a:pt x="260299" y="0"/>
                </a:moveTo>
                <a:lnTo>
                  <a:pt x="0" y="0"/>
                </a:lnTo>
                <a:lnTo>
                  <a:pt x="0" y="4126991"/>
                </a:lnTo>
                <a:lnTo>
                  <a:pt x="260299" y="4126991"/>
                </a:lnTo>
                <a:lnTo>
                  <a:pt x="260299" y="0"/>
                </a:lnTo>
                <a:close/>
              </a:path>
            </a:pathLst>
          </a:custGeom>
          <a:solidFill>
            <a:srgbClr val="1FC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3676" y="5506186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90" h="212089">
                <a:moveTo>
                  <a:pt x="211835" y="0"/>
                </a:moveTo>
                <a:lnTo>
                  <a:pt x="0" y="0"/>
                </a:lnTo>
                <a:lnTo>
                  <a:pt x="0" y="211607"/>
                </a:lnTo>
                <a:lnTo>
                  <a:pt x="211835" y="211607"/>
                </a:lnTo>
                <a:lnTo>
                  <a:pt x="211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62811" y="2211324"/>
            <a:ext cx="480059" cy="494030"/>
            <a:chOff x="1162811" y="2211324"/>
            <a:chExt cx="480059" cy="494030"/>
          </a:xfrm>
        </p:grpSpPr>
        <p:sp>
          <p:nvSpPr>
            <p:cNvPr id="5" name="object 5"/>
            <p:cNvSpPr/>
            <p:nvPr/>
          </p:nvSpPr>
          <p:spPr>
            <a:xfrm>
              <a:off x="1176527" y="2225040"/>
              <a:ext cx="452755" cy="466090"/>
            </a:xfrm>
            <a:custGeom>
              <a:avLst/>
              <a:gdLst/>
              <a:ahLst/>
              <a:cxnLst/>
              <a:rect l="l" t="t" r="r" b="b"/>
              <a:pathLst>
                <a:path w="452755" h="466089">
                  <a:moveTo>
                    <a:pt x="323469" y="0"/>
                  </a:moveTo>
                  <a:lnTo>
                    <a:pt x="267081" y="13080"/>
                  </a:lnTo>
                  <a:lnTo>
                    <a:pt x="223138" y="48005"/>
                  </a:lnTo>
                  <a:lnTo>
                    <a:pt x="198247" y="98805"/>
                  </a:lnTo>
                  <a:lnTo>
                    <a:pt x="194818" y="128142"/>
                  </a:lnTo>
                  <a:lnTo>
                    <a:pt x="197358" y="153797"/>
                  </a:lnTo>
                  <a:lnTo>
                    <a:pt x="204597" y="177546"/>
                  </a:lnTo>
                  <a:lnTo>
                    <a:pt x="216153" y="199136"/>
                  </a:lnTo>
                  <a:lnTo>
                    <a:pt x="231140" y="217931"/>
                  </a:lnTo>
                  <a:lnTo>
                    <a:pt x="222377" y="250951"/>
                  </a:lnTo>
                  <a:lnTo>
                    <a:pt x="256159" y="242188"/>
                  </a:lnTo>
                  <a:lnTo>
                    <a:pt x="261493" y="240791"/>
                  </a:lnTo>
                  <a:lnTo>
                    <a:pt x="275716" y="247523"/>
                  </a:lnTo>
                  <a:lnTo>
                    <a:pt x="290703" y="252349"/>
                  </a:lnTo>
                  <a:lnTo>
                    <a:pt x="306705" y="255269"/>
                  </a:lnTo>
                  <a:lnTo>
                    <a:pt x="323469" y="256286"/>
                  </a:lnTo>
                  <a:lnTo>
                    <a:pt x="352933" y="252984"/>
                  </a:lnTo>
                  <a:lnTo>
                    <a:pt x="403859" y="228218"/>
                  </a:lnTo>
                  <a:lnTo>
                    <a:pt x="439166" y="184530"/>
                  </a:lnTo>
                  <a:lnTo>
                    <a:pt x="452247" y="128142"/>
                  </a:lnTo>
                  <a:lnTo>
                    <a:pt x="448691" y="98805"/>
                  </a:lnTo>
                  <a:lnTo>
                    <a:pt x="423544" y="48005"/>
                  </a:lnTo>
                  <a:lnTo>
                    <a:pt x="379856" y="13080"/>
                  </a:lnTo>
                  <a:lnTo>
                    <a:pt x="352933" y="3428"/>
                  </a:lnTo>
                  <a:lnTo>
                    <a:pt x="323469" y="0"/>
                  </a:lnTo>
                  <a:close/>
                </a:path>
                <a:path w="452755" h="466089">
                  <a:moveTo>
                    <a:pt x="125984" y="466089"/>
                  </a:moveTo>
                  <a:lnTo>
                    <a:pt x="121284" y="437768"/>
                  </a:lnTo>
                  <a:lnTo>
                    <a:pt x="154305" y="363600"/>
                  </a:lnTo>
                  <a:lnTo>
                    <a:pt x="110490" y="327787"/>
                  </a:lnTo>
                  <a:lnTo>
                    <a:pt x="94996" y="337947"/>
                  </a:lnTo>
                  <a:lnTo>
                    <a:pt x="82905" y="307593"/>
                  </a:lnTo>
                  <a:lnTo>
                    <a:pt x="106553" y="294766"/>
                  </a:lnTo>
                  <a:lnTo>
                    <a:pt x="134112" y="265811"/>
                  </a:lnTo>
                  <a:lnTo>
                    <a:pt x="117221" y="237489"/>
                  </a:lnTo>
                  <a:lnTo>
                    <a:pt x="148335" y="245490"/>
                  </a:lnTo>
                  <a:lnTo>
                    <a:pt x="179324" y="219201"/>
                  </a:lnTo>
                  <a:lnTo>
                    <a:pt x="173862" y="194310"/>
                  </a:lnTo>
                  <a:lnTo>
                    <a:pt x="105156" y="188849"/>
                  </a:lnTo>
                  <a:lnTo>
                    <a:pt x="60655" y="214502"/>
                  </a:lnTo>
                  <a:lnTo>
                    <a:pt x="18199" y="216535"/>
                  </a:lnTo>
                  <a:lnTo>
                    <a:pt x="0" y="253618"/>
                  </a:lnTo>
                  <a:lnTo>
                    <a:pt x="6070" y="268477"/>
                  </a:lnTo>
                  <a:lnTo>
                    <a:pt x="33705" y="248285"/>
                  </a:lnTo>
                  <a:lnTo>
                    <a:pt x="47853" y="276605"/>
                  </a:lnTo>
                  <a:lnTo>
                    <a:pt x="53924" y="309625"/>
                  </a:lnTo>
                  <a:lnTo>
                    <a:pt x="80200" y="331850"/>
                  </a:lnTo>
                  <a:lnTo>
                    <a:pt x="104521" y="336550"/>
                  </a:lnTo>
                  <a:lnTo>
                    <a:pt x="96393" y="366267"/>
                  </a:lnTo>
                  <a:lnTo>
                    <a:pt x="111252" y="395224"/>
                  </a:lnTo>
                  <a:lnTo>
                    <a:pt x="109855" y="431038"/>
                  </a:lnTo>
                  <a:lnTo>
                    <a:pt x="125984" y="466089"/>
                  </a:lnTo>
                  <a:close/>
                </a:path>
              </a:pathLst>
            </a:custGeom>
            <a:ln w="27432">
              <a:solidFill>
                <a:srgbClr val="1FC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6834" y="2458847"/>
              <a:ext cx="225552" cy="1981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7903" y="2592324"/>
              <a:ext cx="73152" cy="731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0179" y="2311908"/>
              <a:ext cx="109728" cy="10058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48664" y="3324860"/>
            <a:ext cx="89852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80" dirty="0">
                <a:latin typeface="Calibri"/>
                <a:cs typeface="Calibri"/>
              </a:rPr>
              <a:t>A</a:t>
            </a:r>
            <a:r>
              <a:rPr sz="1900" spc="170" dirty="0">
                <a:latin typeface="Calibri"/>
                <a:cs typeface="Calibri"/>
              </a:rPr>
              <a:t>KT</a:t>
            </a:r>
            <a:r>
              <a:rPr sz="1900" spc="165" dirty="0">
                <a:latin typeface="Calibri"/>
                <a:cs typeface="Calibri"/>
              </a:rPr>
              <a:t>I</a:t>
            </a:r>
            <a:r>
              <a:rPr sz="1900" spc="175" dirty="0">
                <a:latin typeface="Calibri"/>
                <a:cs typeface="Calibri"/>
              </a:rPr>
              <a:t>O</a:t>
            </a:r>
            <a:r>
              <a:rPr sz="1900" spc="10" dirty="0">
                <a:latin typeface="Calibri"/>
                <a:cs typeface="Calibri"/>
              </a:rPr>
              <a:t>N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29127" y="2744724"/>
            <a:ext cx="3220085" cy="751840"/>
            <a:chOff x="2929127" y="2744724"/>
            <a:chExt cx="3220085" cy="751840"/>
          </a:xfrm>
        </p:grpSpPr>
        <p:sp>
          <p:nvSpPr>
            <p:cNvPr id="11" name="object 11"/>
            <p:cNvSpPr/>
            <p:nvPr/>
          </p:nvSpPr>
          <p:spPr>
            <a:xfrm>
              <a:off x="3694176" y="2744724"/>
              <a:ext cx="2454910" cy="751840"/>
            </a:xfrm>
            <a:custGeom>
              <a:avLst/>
              <a:gdLst/>
              <a:ahLst/>
              <a:cxnLst/>
              <a:rect l="l" t="t" r="r" b="b"/>
              <a:pathLst>
                <a:path w="2454910" h="751839">
                  <a:moveTo>
                    <a:pt x="2454910" y="0"/>
                  </a:moveTo>
                  <a:lnTo>
                    <a:pt x="375793" y="0"/>
                  </a:lnTo>
                  <a:lnTo>
                    <a:pt x="0" y="375665"/>
                  </a:lnTo>
                  <a:lnTo>
                    <a:pt x="375793" y="751331"/>
                  </a:lnTo>
                  <a:lnTo>
                    <a:pt x="2454910" y="751331"/>
                  </a:lnTo>
                  <a:lnTo>
                    <a:pt x="2454910" y="0"/>
                  </a:lnTo>
                  <a:close/>
                </a:path>
              </a:pathLst>
            </a:custGeom>
            <a:solidFill>
              <a:srgbClr val="017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9127" y="2809164"/>
              <a:ext cx="728472" cy="57075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703320" y="3721608"/>
            <a:ext cx="2456815" cy="751205"/>
          </a:xfrm>
          <a:custGeom>
            <a:avLst/>
            <a:gdLst/>
            <a:ahLst/>
            <a:cxnLst/>
            <a:rect l="l" t="t" r="r" b="b"/>
            <a:pathLst>
              <a:path w="2456815" h="751204">
                <a:moveTo>
                  <a:pt x="2456433" y="0"/>
                </a:moveTo>
                <a:lnTo>
                  <a:pt x="375665" y="0"/>
                </a:lnTo>
                <a:lnTo>
                  <a:pt x="0" y="375538"/>
                </a:lnTo>
                <a:lnTo>
                  <a:pt x="375665" y="751205"/>
                </a:lnTo>
                <a:lnTo>
                  <a:pt x="2456433" y="751205"/>
                </a:lnTo>
                <a:lnTo>
                  <a:pt x="2456433" y="0"/>
                </a:lnTo>
                <a:close/>
              </a:path>
            </a:pathLst>
          </a:custGeom>
          <a:solidFill>
            <a:srgbClr val="017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18559" y="2768549"/>
            <a:ext cx="1829435" cy="651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670"/>
              </a:lnSpc>
              <a:spcBef>
                <a:spcPts val="90"/>
              </a:spcBef>
            </a:pPr>
            <a:r>
              <a:rPr sz="1450" spc="-10" dirty="0">
                <a:solidFill>
                  <a:srgbClr val="FFFFFF"/>
                </a:solidFill>
                <a:latin typeface="Calibri"/>
                <a:cs typeface="Calibri"/>
              </a:rPr>
              <a:t>Stipendium</a:t>
            </a:r>
            <a:r>
              <a:rPr sz="14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Calibri"/>
                <a:cs typeface="Calibri"/>
              </a:rPr>
              <a:t>pro</a:t>
            </a:r>
            <a:r>
              <a:rPr sz="145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5" dirty="0">
                <a:solidFill>
                  <a:srgbClr val="FFFFFF"/>
                </a:solidFill>
                <a:latin typeface="Calibri"/>
                <a:cs typeface="Calibri"/>
              </a:rPr>
              <a:t>přípravu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ts val="1600"/>
              </a:lnSpc>
            </a:pPr>
            <a:r>
              <a:rPr sz="1450" spc="-50" dirty="0">
                <a:solidFill>
                  <a:srgbClr val="FFFFFF"/>
                </a:solidFill>
                <a:latin typeface="Calibri"/>
                <a:cs typeface="Calibri"/>
              </a:rPr>
              <a:t>zá</a:t>
            </a:r>
            <a:r>
              <a:rPr sz="1450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50" spc="-15" dirty="0">
                <a:solidFill>
                  <a:srgbClr val="FFFFFF"/>
                </a:solidFill>
                <a:latin typeface="Calibri"/>
                <a:cs typeface="Calibri"/>
              </a:rPr>
              <a:t>ě</a:t>
            </a:r>
            <a:r>
              <a:rPr sz="145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spc="-15" dirty="0">
                <a:solidFill>
                  <a:srgbClr val="FFFFFF"/>
                </a:solidFill>
                <a:latin typeface="Calibri"/>
                <a:cs typeface="Calibri"/>
              </a:rPr>
              <a:t>eč</a:t>
            </a:r>
            <a:r>
              <a:rPr sz="145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4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spc="-15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ts val="1670"/>
              </a:lnSpc>
            </a:pPr>
            <a:r>
              <a:rPr sz="1450" spc="-5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50" spc="-45" dirty="0">
                <a:solidFill>
                  <a:srgbClr val="FFFFFF"/>
                </a:solidFill>
                <a:latin typeface="Calibri"/>
                <a:cs typeface="Calibri"/>
              </a:rPr>
              <a:t>MS</a:t>
            </a:r>
            <a:r>
              <a:rPr sz="1450" spc="-229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Calibri"/>
                <a:cs typeface="Calibri"/>
              </a:rPr>
              <a:t>DS</a:t>
            </a:r>
            <a:r>
              <a:rPr sz="1450" spc="-229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5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tDoc)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52086" y="3843655"/>
            <a:ext cx="1776095" cy="461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720"/>
              </a:lnSpc>
              <a:spcBef>
                <a:spcPts val="90"/>
              </a:spcBef>
            </a:pPr>
            <a:r>
              <a:rPr sz="1450" spc="-15" dirty="0">
                <a:solidFill>
                  <a:srgbClr val="FFFFFF"/>
                </a:solidFill>
                <a:latin typeface="Calibri"/>
                <a:cs typeface="Calibri"/>
              </a:rPr>
              <a:t>výzkumná/přednášková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ts val="1720"/>
              </a:lnSpc>
            </a:pPr>
            <a:r>
              <a:rPr sz="1450" spc="-10" dirty="0">
                <a:solidFill>
                  <a:srgbClr val="FFFFFF"/>
                </a:solidFill>
                <a:latin typeface="Calibri"/>
                <a:cs typeface="Calibri"/>
              </a:rPr>
              <a:t>stipendia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43427" y="4690872"/>
            <a:ext cx="3092450" cy="763905"/>
            <a:chOff x="3043427" y="4690872"/>
            <a:chExt cx="3092450" cy="76390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3427" y="4814561"/>
              <a:ext cx="702563" cy="57405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672840" y="4696968"/>
              <a:ext cx="2456815" cy="751205"/>
            </a:xfrm>
            <a:custGeom>
              <a:avLst/>
              <a:gdLst/>
              <a:ahLst/>
              <a:cxnLst/>
              <a:rect l="l" t="t" r="r" b="b"/>
              <a:pathLst>
                <a:path w="2456815" h="751204">
                  <a:moveTo>
                    <a:pt x="2456561" y="0"/>
                  </a:moveTo>
                  <a:lnTo>
                    <a:pt x="375538" y="0"/>
                  </a:lnTo>
                  <a:lnTo>
                    <a:pt x="0" y="375538"/>
                  </a:lnTo>
                  <a:lnTo>
                    <a:pt x="375538" y="751205"/>
                  </a:lnTo>
                  <a:lnTo>
                    <a:pt x="2456561" y="751205"/>
                  </a:lnTo>
                  <a:lnTo>
                    <a:pt x="2456561" y="0"/>
                  </a:lnTo>
                  <a:close/>
                </a:path>
              </a:pathLst>
            </a:custGeom>
            <a:solidFill>
              <a:srgbClr val="017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72840" y="4696968"/>
              <a:ext cx="2456815" cy="751205"/>
            </a:xfrm>
            <a:custGeom>
              <a:avLst/>
              <a:gdLst/>
              <a:ahLst/>
              <a:cxnLst/>
              <a:rect l="l" t="t" r="r" b="b"/>
              <a:pathLst>
                <a:path w="2456815" h="751204">
                  <a:moveTo>
                    <a:pt x="2456561" y="751205"/>
                  </a:moveTo>
                  <a:lnTo>
                    <a:pt x="375538" y="751205"/>
                  </a:lnTo>
                  <a:lnTo>
                    <a:pt x="0" y="375538"/>
                  </a:lnTo>
                  <a:lnTo>
                    <a:pt x="375538" y="0"/>
                  </a:lnTo>
                  <a:lnTo>
                    <a:pt x="2456561" y="0"/>
                  </a:lnTo>
                  <a:lnTo>
                    <a:pt x="2456561" y="75120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92904" y="4822952"/>
            <a:ext cx="1817370" cy="4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670"/>
              </a:lnSpc>
              <a:spcBef>
                <a:spcPts val="90"/>
              </a:spcBef>
            </a:pPr>
            <a:r>
              <a:rPr sz="1450" spc="-10" dirty="0">
                <a:solidFill>
                  <a:srgbClr val="FFFFFF"/>
                </a:solidFill>
                <a:latin typeface="Calibri"/>
                <a:cs typeface="Calibri"/>
              </a:rPr>
              <a:t>Stipendium</a:t>
            </a:r>
            <a:r>
              <a:rPr sz="14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5" dirty="0">
                <a:solidFill>
                  <a:srgbClr val="FFFFFF"/>
                </a:solidFill>
                <a:latin typeface="Calibri"/>
                <a:cs typeface="Calibri"/>
              </a:rPr>
              <a:t>pro</a:t>
            </a:r>
            <a:r>
              <a:rPr sz="145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5" dirty="0">
                <a:solidFill>
                  <a:srgbClr val="FFFFFF"/>
                </a:solidFill>
                <a:latin typeface="Calibri"/>
                <a:cs typeface="Calibri"/>
              </a:rPr>
              <a:t>účast</a:t>
            </a:r>
            <a:r>
              <a:rPr sz="14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endParaRPr sz="1450">
              <a:latin typeface="Calibri"/>
              <a:cs typeface="Calibri"/>
            </a:endParaRPr>
          </a:p>
          <a:p>
            <a:pPr marL="11430" algn="ctr">
              <a:lnSpc>
                <a:spcPts val="1670"/>
              </a:lnSpc>
            </a:pPr>
            <a:r>
              <a:rPr sz="1450" spc="-10" dirty="0">
                <a:solidFill>
                  <a:srgbClr val="FFFFFF"/>
                </a:solidFill>
                <a:latin typeface="Calibri"/>
                <a:cs typeface="Calibri"/>
              </a:rPr>
              <a:t>letním</a:t>
            </a:r>
            <a:r>
              <a:rPr sz="145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5" dirty="0">
                <a:solidFill>
                  <a:srgbClr val="FFFFFF"/>
                </a:solidFill>
                <a:latin typeface="Calibri"/>
                <a:cs typeface="Calibri"/>
              </a:rPr>
              <a:t>kolegiu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35807" y="3845519"/>
            <a:ext cx="598605" cy="51580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4047" y="1822704"/>
            <a:ext cx="138683" cy="13868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14400" y="3956304"/>
            <a:ext cx="1906905" cy="35953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260"/>
              </a:spcBef>
            </a:pPr>
            <a:r>
              <a:rPr sz="450" b="1" i="1" spc="5" dirty="0">
                <a:latin typeface="Arial"/>
                <a:cs typeface="Arial"/>
              </a:rPr>
              <a:t>Předvádějící</a:t>
            </a:r>
            <a:endParaRPr sz="4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40"/>
              </a:spcBef>
            </a:pPr>
            <a:r>
              <a:rPr sz="450" i="1" spc="10" dirty="0">
                <a:latin typeface="Arial"/>
                <a:cs typeface="Arial"/>
              </a:rPr>
              <a:t>2023</a:t>
            </a:r>
            <a:r>
              <a:rPr sz="450" i="1" spc="5" dirty="0">
                <a:latin typeface="Arial"/>
                <a:cs typeface="Arial"/>
              </a:rPr>
              <a:t>-</a:t>
            </a:r>
            <a:r>
              <a:rPr sz="450" i="1" spc="10" dirty="0">
                <a:latin typeface="Arial"/>
                <a:cs typeface="Arial"/>
              </a:rPr>
              <a:t>1</a:t>
            </a:r>
            <a:r>
              <a:rPr sz="450" i="1" dirty="0">
                <a:latin typeface="Arial"/>
                <a:cs typeface="Arial"/>
              </a:rPr>
              <a:t>0</a:t>
            </a:r>
            <a:r>
              <a:rPr sz="450" i="1" spc="5" dirty="0">
                <a:latin typeface="Arial"/>
                <a:cs typeface="Arial"/>
              </a:rPr>
              <a:t>-</a:t>
            </a:r>
            <a:r>
              <a:rPr sz="450" i="1" spc="10" dirty="0">
                <a:latin typeface="Arial"/>
                <a:cs typeface="Arial"/>
              </a:rPr>
              <a:t>1</a:t>
            </a:r>
            <a:r>
              <a:rPr sz="450" i="1" spc="15" dirty="0">
                <a:latin typeface="Arial"/>
                <a:cs typeface="Arial"/>
              </a:rPr>
              <a:t>0</a:t>
            </a:r>
            <a:r>
              <a:rPr sz="450" i="1" spc="-10" dirty="0">
                <a:latin typeface="Arial"/>
                <a:cs typeface="Arial"/>
              </a:rPr>
              <a:t> </a:t>
            </a:r>
            <a:r>
              <a:rPr sz="450" i="1" spc="10" dirty="0">
                <a:latin typeface="Arial"/>
                <a:cs typeface="Arial"/>
              </a:rPr>
              <a:t>17</a:t>
            </a:r>
            <a:r>
              <a:rPr sz="450" i="1" dirty="0">
                <a:latin typeface="Arial"/>
                <a:cs typeface="Arial"/>
              </a:rPr>
              <a:t>:</a:t>
            </a:r>
            <a:r>
              <a:rPr sz="450" i="1" spc="10" dirty="0">
                <a:latin typeface="Arial"/>
                <a:cs typeface="Arial"/>
              </a:rPr>
              <a:t>00</a:t>
            </a:r>
            <a:r>
              <a:rPr sz="450" i="1" dirty="0">
                <a:latin typeface="Arial"/>
                <a:cs typeface="Arial"/>
              </a:rPr>
              <a:t>:</a:t>
            </a:r>
            <a:r>
              <a:rPr sz="450" i="1" spc="10" dirty="0">
                <a:latin typeface="Arial"/>
                <a:cs typeface="Arial"/>
              </a:rPr>
              <a:t>5</a:t>
            </a:r>
            <a:r>
              <a:rPr sz="450" i="1" spc="15" dirty="0">
                <a:latin typeface="Arial"/>
                <a:cs typeface="Arial"/>
              </a:rPr>
              <a:t>4</a:t>
            </a:r>
            <a:endParaRPr sz="450">
              <a:latin typeface="Arial"/>
              <a:cs typeface="Arial"/>
            </a:endParaRPr>
          </a:p>
          <a:p>
            <a:pPr marL="15240">
              <a:lnSpc>
                <a:spcPts val="715"/>
              </a:lnSpc>
              <a:spcBef>
                <a:spcPts val="5"/>
              </a:spcBef>
            </a:pPr>
            <a:r>
              <a:rPr sz="600" spc="-10" dirty="0">
                <a:latin typeface="Microsoft Sans Serif"/>
                <a:cs typeface="Microsoft Sans Serif"/>
              </a:rPr>
              <a:t>--------------------------------------------</a:t>
            </a:r>
            <a:endParaRPr sz="600">
              <a:latin typeface="Microsoft Sans Serif"/>
              <a:cs typeface="Microsoft Sans Serif"/>
            </a:endParaRPr>
          </a:p>
          <a:p>
            <a:pPr marL="15240" marR="40005">
              <a:lnSpc>
                <a:spcPts val="1440"/>
              </a:lnSpc>
              <a:spcBef>
                <a:spcPts val="40"/>
              </a:spcBef>
            </a:pPr>
            <a:r>
              <a:rPr sz="1200" i="1" dirty="0">
                <a:latin typeface="Arial"/>
                <a:cs typeface="Arial"/>
              </a:rPr>
              <a:t>AKTION </a:t>
            </a:r>
            <a:r>
              <a:rPr sz="1200" i="1" spc="-5" dirty="0">
                <a:latin typeface="Arial"/>
                <a:cs typeface="Arial"/>
              </a:rPr>
              <a:t>je ideální </a:t>
            </a:r>
            <a:r>
              <a:rPr sz="1200" i="1" spc="-15" dirty="0">
                <a:latin typeface="Arial"/>
                <a:cs typeface="Arial"/>
              </a:rPr>
              <a:t>podpora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ve finální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fázi</a:t>
            </a:r>
            <a:r>
              <a:rPr sz="1200" i="1" spc="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studia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40" dirty="0">
                <a:latin typeface="Arial"/>
                <a:cs typeface="Arial"/>
              </a:rPr>
              <a:t>MSP, 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spc="-50" dirty="0">
                <a:latin typeface="Arial"/>
                <a:cs typeface="Arial"/>
              </a:rPr>
              <a:t>DSP,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na</a:t>
            </a:r>
            <a:r>
              <a:rPr sz="1200" i="1" spc="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přípravu 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závěrečné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práce,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to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mohou </a:t>
            </a:r>
            <a:r>
              <a:rPr sz="1200" i="1" spc="-3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využít</a:t>
            </a:r>
            <a:r>
              <a:rPr sz="1200" i="1" spc="5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postdoc</a:t>
            </a:r>
            <a:endParaRPr sz="1200">
              <a:latin typeface="Arial"/>
              <a:cs typeface="Arial"/>
            </a:endParaRPr>
          </a:p>
          <a:p>
            <a:pPr marL="15240" marR="151130">
              <a:lnSpc>
                <a:spcPts val="1440"/>
              </a:lnSpc>
            </a:pPr>
            <a:r>
              <a:rPr sz="1200" i="1" spc="-5" dirty="0">
                <a:latin typeface="Arial"/>
                <a:cs typeface="Arial"/>
              </a:rPr>
              <a:t>Pro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spc="-15" dirty="0">
                <a:latin typeface="Arial"/>
                <a:cs typeface="Arial"/>
              </a:rPr>
              <a:t>akademické 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15" dirty="0">
                <a:latin typeface="Arial"/>
                <a:cs typeface="Arial"/>
              </a:rPr>
              <a:t>pracovníky/vysokoškolské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pedagogy</a:t>
            </a:r>
            <a:r>
              <a:rPr sz="1200" i="1" spc="50" dirty="0">
                <a:latin typeface="Arial"/>
                <a:cs typeface="Arial"/>
              </a:rPr>
              <a:t> </a:t>
            </a:r>
            <a:r>
              <a:rPr sz="1200" i="1" spc="-15" dirty="0">
                <a:latin typeface="Arial"/>
                <a:cs typeface="Arial"/>
              </a:rPr>
              <a:t>na 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15" dirty="0">
                <a:latin typeface="Arial"/>
                <a:cs typeface="Arial"/>
              </a:rPr>
              <a:t>výzkumná/přednášková</a:t>
            </a:r>
            <a:endParaRPr sz="1200">
              <a:latin typeface="Arial"/>
              <a:cs typeface="Arial"/>
            </a:endParaRPr>
          </a:p>
          <a:p>
            <a:pPr marL="15240" marR="310515">
              <a:lnSpc>
                <a:spcPts val="1440"/>
              </a:lnSpc>
              <a:spcBef>
                <a:spcPts val="5"/>
              </a:spcBef>
            </a:pPr>
            <a:r>
              <a:rPr sz="1200" i="1" spc="-5" dirty="0">
                <a:latin typeface="Arial"/>
                <a:cs typeface="Arial"/>
              </a:rPr>
              <a:t>stipendia</a:t>
            </a:r>
            <a:r>
              <a:rPr sz="1200" i="1" dirty="0">
                <a:latin typeface="Arial"/>
                <a:cs typeface="Arial"/>
              </a:rPr>
              <a:t> –</a:t>
            </a:r>
            <a:r>
              <a:rPr sz="1200" i="1" spc="30" dirty="0">
                <a:latin typeface="Arial"/>
                <a:cs typeface="Arial"/>
              </a:rPr>
              <a:t> </a:t>
            </a:r>
            <a:r>
              <a:rPr sz="1200" i="1" spc="-15" dirty="0">
                <a:latin typeface="Arial"/>
                <a:cs typeface="Arial"/>
              </a:rPr>
              <a:t>propojování </a:t>
            </a:r>
            <a:r>
              <a:rPr sz="1200" i="1" spc="-3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kontaktů</a:t>
            </a:r>
            <a:endParaRPr sz="1200">
              <a:latin typeface="Arial"/>
              <a:cs typeface="Arial"/>
            </a:endParaRPr>
          </a:p>
          <a:p>
            <a:pPr marL="15240" marR="5715">
              <a:lnSpc>
                <a:spcPts val="1440"/>
              </a:lnSpc>
            </a:pPr>
            <a:r>
              <a:rPr sz="1200" i="1" spc="-5" dirty="0">
                <a:latin typeface="Arial"/>
                <a:cs typeface="Arial"/>
              </a:rPr>
              <a:t>Pro </a:t>
            </a:r>
            <a:r>
              <a:rPr sz="1200" i="1" dirty="0">
                <a:latin typeface="Arial"/>
                <a:cs typeface="Arial"/>
              </a:rPr>
              <a:t>studenty všech </a:t>
            </a:r>
            <a:r>
              <a:rPr sz="1200" i="1" spc="-10" dirty="0">
                <a:latin typeface="Arial"/>
                <a:cs typeface="Arial"/>
              </a:rPr>
              <a:t>vědních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oborů,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kteří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se</a:t>
            </a:r>
            <a:r>
              <a:rPr sz="1200" i="1" dirty="0">
                <a:latin typeface="Arial"/>
                <a:cs typeface="Arial"/>
              </a:rPr>
              <a:t> chtějí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zbavit 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svého</a:t>
            </a:r>
            <a:r>
              <a:rPr sz="1200" i="1" spc="-5" dirty="0">
                <a:latin typeface="Arial"/>
                <a:cs typeface="Arial"/>
              </a:rPr>
              <a:t> strachu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z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němčiny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či </a:t>
            </a:r>
            <a:r>
              <a:rPr sz="1200" i="1" spc="-3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si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naopak</a:t>
            </a:r>
            <a:r>
              <a:rPr sz="1200" i="1" dirty="0">
                <a:latin typeface="Arial"/>
                <a:cs typeface="Arial"/>
              </a:rPr>
              <a:t> své</a:t>
            </a:r>
            <a:r>
              <a:rPr sz="1200" i="1" spc="4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znalosti </a:t>
            </a:r>
            <a:r>
              <a:rPr sz="1200" i="1" spc="-5" dirty="0">
                <a:latin typeface="Arial"/>
                <a:cs typeface="Arial"/>
              </a:rPr>
              <a:t> upevnit a </a:t>
            </a:r>
            <a:r>
              <a:rPr sz="1200" i="1" spc="-15" dirty="0">
                <a:latin typeface="Arial"/>
                <a:cs typeface="Arial"/>
              </a:rPr>
              <a:t>zažít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unikátní typ 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15" dirty="0">
                <a:latin typeface="Arial"/>
                <a:cs typeface="Arial"/>
              </a:rPr>
              <a:t>jazykového</a:t>
            </a:r>
            <a:r>
              <a:rPr sz="1200" i="1" spc="3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kurzu</a:t>
            </a:r>
            <a:r>
              <a:rPr sz="1200" i="1" spc="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–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letní 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15" dirty="0">
                <a:latin typeface="Arial"/>
                <a:cs typeface="Arial"/>
              </a:rPr>
              <a:t>kolegium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769364"/>
            <a:ext cx="260350" cy="4127500"/>
          </a:xfrm>
          <a:custGeom>
            <a:avLst/>
            <a:gdLst/>
            <a:ahLst/>
            <a:cxnLst/>
            <a:rect l="l" t="t" r="r" b="b"/>
            <a:pathLst>
              <a:path w="260350" h="4127500">
                <a:moveTo>
                  <a:pt x="260299" y="0"/>
                </a:moveTo>
                <a:lnTo>
                  <a:pt x="0" y="0"/>
                </a:lnTo>
                <a:lnTo>
                  <a:pt x="0" y="4126991"/>
                </a:lnTo>
                <a:lnTo>
                  <a:pt x="260299" y="4126991"/>
                </a:lnTo>
                <a:lnTo>
                  <a:pt x="260299" y="0"/>
                </a:lnTo>
                <a:close/>
              </a:path>
            </a:pathLst>
          </a:custGeom>
          <a:solidFill>
            <a:srgbClr val="1FC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289803" y="1769364"/>
            <a:ext cx="2423160" cy="4127500"/>
            <a:chOff x="5289803" y="1769364"/>
            <a:chExt cx="2423160" cy="4127500"/>
          </a:xfrm>
        </p:grpSpPr>
        <p:sp>
          <p:nvSpPr>
            <p:cNvPr id="4" name="object 4"/>
            <p:cNvSpPr/>
            <p:nvPr/>
          </p:nvSpPr>
          <p:spPr>
            <a:xfrm>
              <a:off x="5289803" y="1769364"/>
              <a:ext cx="2423160" cy="4127500"/>
            </a:xfrm>
            <a:custGeom>
              <a:avLst/>
              <a:gdLst/>
              <a:ahLst/>
              <a:cxnLst/>
              <a:rect l="l" t="t" r="r" b="b"/>
              <a:pathLst>
                <a:path w="2423159" h="4127500">
                  <a:moveTo>
                    <a:pt x="2423032" y="0"/>
                  </a:moveTo>
                  <a:lnTo>
                    <a:pt x="0" y="0"/>
                  </a:lnTo>
                  <a:lnTo>
                    <a:pt x="0" y="4126991"/>
                  </a:lnTo>
                  <a:lnTo>
                    <a:pt x="2423032" y="4126991"/>
                  </a:lnTo>
                  <a:lnTo>
                    <a:pt x="2423032" y="0"/>
                  </a:lnTo>
                  <a:close/>
                </a:path>
              </a:pathLst>
            </a:custGeom>
            <a:solidFill>
              <a:srgbClr val="1FC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6899" y="3262884"/>
              <a:ext cx="155828" cy="1548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14437" y="5506072"/>
              <a:ext cx="211454" cy="212090"/>
            </a:xfrm>
            <a:custGeom>
              <a:avLst/>
              <a:gdLst/>
              <a:ahLst/>
              <a:cxnLst/>
              <a:rect l="l" t="t" r="r" b="b"/>
              <a:pathLst>
                <a:path w="211454" h="212089">
                  <a:moveTo>
                    <a:pt x="211048" y="0"/>
                  </a:moveTo>
                  <a:lnTo>
                    <a:pt x="0" y="0"/>
                  </a:lnTo>
                  <a:lnTo>
                    <a:pt x="0" y="211848"/>
                  </a:lnTo>
                  <a:lnTo>
                    <a:pt x="211048" y="211848"/>
                  </a:lnTo>
                  <a:lnTo>
                    <a:pt x="211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89803" y="1769364"/>
            <a:ext cx="2423160" cy="412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403225" marR="746125" algn="just">
              <a:lnSpc>
                <a:spcPct val="140800"/>
              </a:lnSpc>
            </a:pP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Stipendium 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vyplácí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rakouská 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výměnná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služba</a:t>
            </a:r>
            <a:r>
              <a:rPr sz="1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Calibri"/>
                <a:cs typeface="Calibri"/>
              </a:rPr>
              <a:t>OeAD</a:t>
            </a:r>
            <a:endParaRPr sz="1200">
              <a:latin typeface="Calibri"/>
              <a:cs typeface="Calibri"/>
            </a:endParaRPr>
          </a:p>
          <a:p>
            <a:pPr marL="403225" algn="just">
              <a:lnSpc>
                <a:spcPct val="100000"/>
              </a:lnSpc>
              <a:spcBef>
                <a:spcPts val="795"/>
              </a:spcBef>
            </a:pP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(viz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u="sng" spc="3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podmínky</a:t>
            </a:r>
            <a:r>
              <a:rPr sz="1200" u="sng" spc="13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u="sng" spc="65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OeAD</a:t>
            </a:r>
            <a:r>
              <a:rPr sz="1200" spc="6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1603" y="2200783"/>
            <a:ext cx="2366010" cy="528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sz="1800" spc="85" dirty="0">
                <a:solidFill>
                  <a:srgbClr val="01799A"/>
                </a:solidFill>
                <a:latin typeface="Calibri"/>
                <a:cs typeface="Calibri"/>
              </a:rPr>
              <a:t>Měsíční</a:t>
            </a:r>
            <a:r>
              <a:rPr sz="1800" spc="120" dirty="0">
                <a:solidFill>
                  <a:srgbClr val="01799A"/>
                </a:solidFill>
                <a:latin typeface="Calibri"/>
                <a:cs typeface="Calibri"/>
              </a:rPr>
              <a:t> </a:t>
            </a:r>
            <a:r>
              <a:rPr sz="1800" spc="85" dirty="0">
                <a:solidFill>
                  <a:srgbClr val="01799A"/>
                </a:solidFill>
                <a:latin typeface="Calibri"/>
                <a:cs typeface="Calibri"/>
              </a:rPr>
              <a:t>výše</a:t>
            </a:r>
            <a:r>
              <a:rPr sz="1800" spc="150" dirty="0">
                <a:solidFill>
                  <a:srgbClr val="01799A"/>
                </a:solidFill>
                <a:latin typeface="Calibri"/>
                <a:cs typeface="Calibri"/>
              </a:rPr>
              <a:t> </a:t>
            </a:r>
            <a:r>
              <a:rPr sz="1800" spc="70" dirty="0">
                <a:solidFill>
                  <a:srgbClr val="01799A"/>
                </a:solidFill>
                <a:latin typeface="Calibri"/>
                <a:cs typeface="Calibri"/>
              </a:rPr>
              <a:t>stipendia </a:t>
            </a:r>
            <a:r>
              <a:rPr sz="1800" spc="-390" dirty="0">
                <a:solidFill>
                  <a:srgbClr val="01799A"/>
                </a:solidFill>
                <a:latin typeface="Calibri"/>
                <a:cs typeface="Calibri"/>
              </a:rPr>
              <a:t> </a:t>
            </a:r>
            <a:r>
              <a:rPr sz="1800" spc="114" dirty="0">
                <a:solidFill>
                  <a:srgbClr val="01799A"/>
                </a:solidFill>
                <a:latin typeface="Calibri"/>
                <a:cs typeface="Calibri"/>
              </a:rPr>
              <a:t>AKTION</a:t>
            </a:r>
            <a:r>
              <a:rPr sz="1800" spc="280" dirty="0">
                <a:solidFill>
                  <a:srgbClr val="01799A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99A"/>
                </a:solidFill>
                <a:latin typeface="Calibri"/>
                <a:cs typeface="Calibri"/>
              </a:rPr>
              <a:t>v</a:t>
            </a:r>
            <a:r>
              <a:rPr sz="1800" spc="150" dirty="0">
                <a:solidFill>
                  <a:srgbClr val="01799A"/>
                </a:solidFill>
                <a:latin typeface="Calibri"/>
                <a:cs typeface="Calibri"/>
              </a:rPr>
              <a:t> </a:t>
            </a:r>
            <a:r>
              <a:rPr sz="1800" spc="100" dirty="0">
                <a:solidFill>
                  <a:srgbClr val="01799A"/>
                </a:solidFill>
                <a:latin typeface="Calibri"/>
                <a:cs typeface="Calibri"/>
              </a:rPr>
              <a:t>Rakousku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24219" y="3614928"/>
            <a:ext cx="3935095" cy="165100"/>
            <a:chOff x="1024219" y="3614928"/>
            <a:chExt cx="3935095" cy="1651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219" y="3618755"/>
              <a:ext cx="574364" cy="1569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8511" y="3642360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525653" y="0"/>
                  </a:moveTo>
                  <a:lnTo>
                    <a:pt x="123812" y="0"/>
                  </a:lnTo>
                  <a:lnTo>
                    <a:pt x="0" y="88137"/>
                  </a:lnTo>
                  <a:lnTo>
                    <a:pt x="401828" y="88137"/>
                  </a:lnTo>
                  <a:lnTo>
                    <a:pt x="525653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8511" y="3642360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0" y="88137"/>
                  </a:moveTo>
                  <a:lnTo>
                    <a:pt x="123812" y="0"/>
                  </a:lnTo>
                  <a:lnTo>
                    <a:pt x="525653" y="0"/>
                  </a:lnTo>
                  <a:lnTo>
                    <a:pt x="401828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2100" y="3614928"/>
              <a:ext cx="611124" cy="1645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04772" y="3642360"/>
              <a:ext cx="527685" cy="88265"/>
            </a:xfrm>
            <a:custGeom>
              <a:avLst/>
              <a:gdLst/>
              <a:ahLst/>
              <a:cxnLst/>
              <a:rect l="l" t="t" r="r" b="b"/>
              <a:pathLst>
                <a:path w="527685" h="88264">
                  <a:moveTo>
                    <a:pt x="527177" y="0"/>
                  </a:moveTo>
                  <a:lnTo>
                    <a:pt x="124205" y="0"/>
                  </a:lnTo>
                  <a:lnTo>
                    <a:pt x="0" y="88137"/>
                  </a:lnTo>
                  <a:lnTo>
                    <a:pt x="402971" y="88137"/>
                  </a:lnTo>
                  <a:lnTo>
                    <a:pt x="527177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4772" y="3642360"/>
              <a:ext cx="527685" cy="88265"/>
            </a:xfrm>
            <a:custGeom>
              <a:avLst/>
              <a:gdLst/>
              <a:ahLst/>
              <a:cxnLst/>
              <a:rect l="l" t="t" r="r" b="b"/>
              <a:pathLst>
                <a:path w="527685" h="88264">
                  <a:moveTo>
                    <a:pt x="0" y="88137"/>
                  </a:moveTo>
                  <a:lnTo>
                    <a:pt x="124205" y="0"/>
                  </a:lnTo>
                  <a:lnTo>
                    <a:pt x="527177" y="0"/>
                  </a:lnTo>
                  <a:lnTo>
                    <a:pt x="402971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9883" y="3614928"/>
              <a:ext cx="611124" cy="16459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62555" y="3642360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525652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7" y="88137"/>
                  </a:lnTo>
                  <a:lnTo>
                    <a:pt x="525652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62555" y="3642360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0" y="88137"/>
                  </a:moveTo>
                  <a:lnTo>
                    <a:pt x="123825" y="0"/>
                  </a:lnTo>
                  <a:lnTo>
                    <a:pt x="525652" y="0"/>
                  </a:lnTo>
                  <a:lnTo>
                    <a:pt x="401827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7667" y="3614928"/>
              <a:ext cx="611123" cy="1645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20339" y="3642360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525653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8" y="88137"/>
                  </a:lnTo>
                  <a:lnTo>
                    <a:pt x="525653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20339" y="3642360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0" y="88137"/>
                  </a:moveTo>
                  <a:lnTo>
                    <a:pt x="123825" y="0"/>
                  </a:lnTo>
                  <a:lnTo>
                    <a:pt x="525653" y="0"/>
                  </a:lnTo>
                  <a:lnTo>
                    <a:pt x="401828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3927" y="3614928"/>
              <a:ext cx="611124" cy="1645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276600" y="3642360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525652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7" y="88137"/>
                  </a:lnTo>
                  <a:lnTo>
                    <a:pt x="525652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76600" y="3642360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0" y="88137"/>
                  </a:moveTo>
                  <a:lnTo>
                    <a:pt x="123825" y="0"/>
                  </a:lnTo>
                  <a:lnTo>
                    <a:pt x="525652" y="0"/>
                  </a:lnTo>
                  <a:lnTo>
                    <a:pt x="401827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1711" y="3614928"/>
              <a:ext cx="611124" cy="16459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834383" y="3642360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525652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7" y="88137"/>
                  </a:lnTo>
                  <a:lnTo>
                    <a:pt x="525652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34383" y="3642360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0" y="88137"/>
                  </a:moveTo>
                  <a:lnTo>
                    <a:pt x="123825" y="0"/>
                  </a:lnTo>
                  <a:lnTo>
                    <a:pt x="525652" y="0"/>
                  </a:lnTo>
                  <a:lnTo>
                    <a:pt x="401827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7971" y="3614928"/>
              <a:ext cx="611124" cy="16459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390644" y="3642360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525652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7" y="88137"/>
                  </a:lnTo>
                  <a:lnTo>
                    <a:pt x="525652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90644" y="3642360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0" y="88137"/>
                  </a:moveTo>
                  <a:lnTo>
                    <a:pt x="123825" y="0"/>
                  </a:lnTo>
                  <a:lnTo>
                    <a:pt x="525652" y="0"/>
                  </a:lnTo>
                  <a:lnTo>
                    <a:pt x="401827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024219" y="4120896"/>
            <a:ext cx="3935095" cy="165100"/>
            <a:chOff x="1024219" y="4120896"/>
            <a:chExt cx="3935095" cy="16510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219" y="4124723"/>
              <a:ext cx="574364" cy="15693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48511" y="4146804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525653" y="0"/>
                  </a:moveTo>
                  <a:lnTo>
                    <a:pt x="123812" y="0"/>
                  </a:lnTo>
                  <a:lnTo>
                    <a:pt x="0" y="88137"/>
                  </a:lnTo>
                  <a:lnTo>
                    <a:pt x="401828" y="88137"/>
                  </a:lnTo>
                  <a:lnTo>
                    <a:pt x="525653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8511" y="4146804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0" y="88137"/>
                  </a:moveTo>
                  <a:lnTo>
                    <a:pt x="123812" y="0"/>
                  </a:lnTo>
                  <a:lnTo>
                    <a:pt x="525653" y="0"/>
                  </a:lnTo>
                  <a:lnTo>
                    <a:pt x="401828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2100" y="4120896"/>
              <a:ext cx="611124" cy="16459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04772" y="4146804"/>
              <a:ext cx="527685" cy="88265"/>
            </a:xfrm>
            <a:custGeom>
              <a:avLst/>
              <a:gdLst/>
              <a:ahLst/>
              <a:cxnLst/>
              <a:rect l="l" t="t" r="r" b="b"/>
              <a:pathLst>
                <a:path w="527685" h="88264">
                  <a:moveTo>
                    <a:pt x="527177" y="0"/>
                  </a:moveTo>
                  <a:lnTo>
                    <a:pt x="124205" y="0"/>
                  </a:lnTo>
                  <a:lnTo>
                    <a:pt x="0" y="88137"/>
                  </a:lnTo>
                  <a:lnTo>
                    <a:pt x="402971" y="88137"/>
                  </a:lnTo>
                  <a:lnTo>
                    <a:pt x="527177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04772" y="4146804"/>
              <a:ext cx="527685" cy="88265"/>
            </a:xfrm>
            <a:custGeom>
              <a:avLst/>
              <a:gdLst/>
              <a:ahLst/>
              <a:cxnLst/>
              <a:rect l="l" t="t" r="r" b="b"/>
              <a:pathLst>
                <a:path w="527685" h="88264">
                  <a:moveTo>
                    <a:pt x="0" y="88137"/>
                  </a:moveTo>
                  <a:lnTo>
                    <a:pt x="124205" y="0"/>
                  </a:lnTo>
                  <a:lnTo>
                    <a:pt x="527177" y="0"/>
                  </a:lnTo>
                  <a:lnTo>
                    <a:pt x="402971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9883" y="4120896"/>
              <a:ext cx="611124" cy="16459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162555" y="4146804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525652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7" y="88137"/>
                  </a:lnTo>
                  <a:lnTo>
                    <a:pt x="525652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62555" y="4146804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0" y="88137"/>
                  </a:moveTo>
                  <a:lnTo>
                    <a:pt x="123825" y="0"/>
                  </a:lnTo>
                  <a:lnTo>
                    <a:pt x="525652" y="0"/>
                  </a:lnTo>
                  <a:lnTo>
                    <a:pt x="401827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7667" y="4120896"/>
              <a:ext cx="611123" cy="1645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720339" y="4146804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525653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8" y="88137"/>
                  </a:lnTo>
                  <a:lnTo>
                    <a:pt x="525653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20339" y="4146804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0" y="88137"/>
                  </a:moveTo>
                  <a:lnTo>
                    <a:pt x="123825" y="0"/>
                  </a:lnTo>
                  <a:lnTo>
                    <a:pt x="525653" y="0"/>
                  </a:lnTo>
                  <a:lnTo>
                    <a:pt x="401828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3927" y="4120896"/>
              <a:ext cx="611124" cy="16459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276600" y="4146804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525652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7" y="88137"/>
                  </a:lnTo>
                  <a:lnTo>
                    <a:pt x="525652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76600" y="4146804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0" y="88137"/>
                  </a:moveTo>
                  <a:lnTo>
                    <a:pt x="123825" y="0"/>
                  </a:lnTo>
                  <a:lnTo>
                    <a:pt x="525652" y="0"/>
                  </a:lnTo>
                  <a:lnTo>
                    <a:pt x="401827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1711" y="4120896"/>
              <a:ext cx="611124" cy="16459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834383" y="4146804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525652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7" y="88137"/>
                  </a:lnTo>
                  <a:lnTo>
                    <a:pt x="525652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34383" y="4146804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0" y="88137"/>
                  </a:moveTo>
                  <a:lnTo>
                    <a:pt x="123825" y="0"/>
                  </a:lnTo>
                  <a:lnTo>
                    <a:pt x="525652" y="0"/>
                  </a:lnTo>
                  <a:lnTo>
                    <a:pt x="401827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7971" y="4120896"/>
              <a:ext cx="611124" cy="16459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390644" y="4146804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525652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7" y="88137"/>
                  </a:lnTo>
                  <a:lnTo>
                    <a:pt x="525652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90644" y="4146804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0" y="88137"/>
                  </a:moveTo>
                  <a:lnTo>
                    <a:pt x="123825" y="0"/>
                  </a:lnTo>
                  <a:lnTo>
                    <a:pt x="525652" y="0"/>
                  </a:lnTo>
                  <a:lnTo>
                    <a:pt x="401827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99819" y="3258388"/>
            <a:ext cx="1882139" cy="1231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35" dirty="0">
                <a:latin typeface="Lucida Sans Unicode"/>
                <a:cs typeface="Lucida Sans Unicode"/>
              </a:rPr>
              <a:t>st</a:t>
            </a:r>
            <a:r>
              <a:rPr sz="1650" spc="-25" dirty="0">
                <a:latin typeface="Lucida Sans Unicode"/>
                <a:cs typeface="Lucida Sans Unicode"/>
              </a:rPr>
              <a:t>uden</a:t>
            </a:r>
            <a:r>
              <a:rPr sz="1650" spc="-35" dirty="0">
                <a:latin typeface="Lucida Sans Unicode"/>
                <a:cs typeface="Lucida Sans Unicode"/>
              </a:rPr>
              <a:t>t</a:t>
            </a:r>
            <a:r>
              <a:rPr sz="1650" spc="5" dirty="0">
                <a:latin typeface="Lucida Sans Unicode"/>
                <a:cs typeface="Lucida Sans Unicode"/>
              </a:rPr>
              <a:t>i</a:t>
            </a:r>
            <a:r>
              <a:rPr sz="1650" spc="-9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MS</a:t>
            </a:r>
            <a:r>
              <a:rPr sz="1650" dirty="0">
                <a:latin typeface="Lucida Sans Unicode"/>
                <a:cs typeface="Lucida Sans Unicode"/>
              </a:rPr>
              <a:t>P</a:t>
            </a:r>
            <a:r>
              <a:rPr sz="1650" spc="5" dirty="0">
                <a:latin typeface="Lucida Sans Unicode"/>
                <a:cs typeface="Lucida Sans Unicode"/>
              </a:rPr>
              <a:t>/</a:t>
            </a:r>
            <a:r>
              <a:rPr sz="1650" spc="20" dirty="0">
                <a:latin typeface="Lucida Sans Unicode"/>
                <a:cs typeface="Lucida Sans Unicode"/>
              </a:rPr>
              <a:t>D</a:t>
            </a:r>
            <a:r>
              <a:rPr sz="1650" spc="5" dirty="0">
                <a:latin typeface="Lucida Sans Unicode"/>
                <a:cs typeface="Lucida Sans Unicode"/>
              </a:rPr>
              <a:t>SP</a:t>
            </a:r>
            <a:r>
              <a:rPr sz="1650" spc="10" dirty="0">
                <a:latin typeface="Lucida Sans Unicode"/>
                <a:cs typeface="Lucida Sans Unicode"/>
              </a:rPr>
              <a:t>:</a:t>
            </a:r>
            <a:endParaRPr sz="16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1650" spc="-35" dirty="0">
                <a:latin typeface="Lucida Sans Unicode"/>
                <a:cs typeface="Lucida Sans Unicode"/>
              </a:rPr>
              <a:t>pedagogové:</a:t>
            </a:r>
            <a:endParaRPr sz="16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1650" spc="10" dirty="0">
                <a:latin typeface="Lucida Sans Unicode"/>
                <a:cs typeface="Lucida Sans Unicode"/>
              </a:rPr>
              <a:t>postdocs: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69460" y="3258388"/>
            <a:ext cx="855980" cy="1304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85" dirty="0">
                <a:latin typeface="Lucida Sans Unicode"/>
                <a:cs typeface="Lucida Sans Unicode"/>
              </a:rPr>
              <a:t>1</a:t>
            </a:r>
            <a:r>
              <a:rPr sz="1650" spc="-105" dirty="0">
                <a:latin typeface="Lucida Sans Unicode"/>
                <a:cs typeface="Lucida Sans Unicode"/>
              </a:rPr>
              <a:t>.</a:t>
            </a:r>
            <a:r>
              <a:rPr sz="1650" spc="-85" dirty="0">
                <a:latin typeface="Lucida Sans Unicode"/>
                <a:cs typeface="Lucida Sans Unicode"/>
              </a:rPr>
              <a:t>15</a:t>
            </a:r>
            <a:r>
              <a:rPr sz="1650" spc="20" dirty="0">
                <a:latin typeface="Lucida Sans Unicode"/>
                <a:cs typeface="Lucida Sans Unicode"/>
              </a:rPr>
              <a:t>0</a:t>
            </a:r>
            <a:r>
              <a:rPr sz="1650" spc="-18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€*</a:t>
            </a:r>
            <a:endParaRPr sz="1650">
              <a:latin typeface="Lucida Sans Unicode"/>
              <a:cs typeface="Lucida Sans Unicode"/>
            </a:endParaRPr>
          </a:p>
          <a:p>
            <a:pPr marL="40005">
              <a:lnSpc>
                <a:spcPct val="100000"/>
              </a:lnSpc>
              <a:spcBef>
                <a:spcPts val="2045"/>
              </a:spcBef>
            </a:pPr>
            <a:r>
              <a:rPr sz="1650" spc="-90" dirty="0">
                <a:latin typeface="Lucida Sans Unicode"/>
                <a:cs typeface="Lucida Sans Unicode"/>
              </a:rPr>
              <a:t>1</a:t>
            </a:r>
            <a:r>
              <a:rPr sz="1650" spc="-110" dirty="0">
                <a:latin typeface="Lucida Sans Unicode"/>
                <a:cs typeface="Lucida Sans Unicode"/>
              </a:rPr>
              <a:t>.</a:t>
            </a:r>
            <a:r>
              <a:rPr sz="1650" spc="-90" dirty="0">
                <a:latin typeface="Lucida Sans Unicode"/>
                <a:cs typeface="Lucida Sans Unicode"/>
              </a:rPr>
              <a:t>25</a:t>
            </a:r>
            <a:r>
              <a:rPr sz="1650" spc="15" dirty="0">
                <a:latin typeface="Lucida Sans Unicode"/>
                <a:cs typeface="Lucida Sans Unicode"/>
              </a:rPr>
              <a:t>0</a:t>
            </a:r>
            <a:r>
              <a:rPr sz="1650" spc="-18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€</a:t>
            </a:r>
            <a:endParaRPr sz="1650">
              <a:latin typeface="Lucida Sans Unicode"/>
              <a:cs typeface="Lucida Sans Unicode"/>
            </a:endParaRPr>
          </a:p>
          <a:p>
            <a:pPr marL="40005">
              <a:lnSpc>
                <a:spcPct val="100000"/>
              </a:lnSpc>
              <a:spcBef>
                <a:spcPts val="2050"/>
              </a:spcBef>
            </a:pPr>
            <a:r>
              <a:rPr sz="1650" spc="-90" dirty="0">
                <a:latin typeface="Lucida Sans Unicode"/>
                <a:cs typeface="Lucida Sans Unicode"/>
              </a:rPr>
              <a:t>1</a:t>
            </a:r>
            <a:r>
              <a:rPr sz="1650" spc="-110" dirty="0">
                <a:latin typeface="Lucida Sans Unicode"/>
                <a:cs typeface="Lucida Sans Unicode"/>
              </a:rPr>
              <a:t>.</a:t>
            </a:r>
            <a:r>
              <a:rPr sz="1650" spc="-90" dirty="0">
                <a:latin typeface="Lucida Sans Unicode"/>
                <a:cs typeface="Lucida Sans Unicode"/>
              </a:rPr>
              <a:t>25</a:t>
            </a:r>
            <a:r>
              <a:rPr sz="1650" spc="15" dirty="0">
                <a:latin typeface="Lucida Sans Unicode"/>
                <a:cs typeface="Lucida Sans Unicode"/>
              </a:rPr>
              <a:t>0</a:t>
            </a:r>
            <a:r>
              <a:rPr sz="1650" spc="-18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€</a:t>
            </a:r>
            <a:endParaRPr sz="1650">
              <a:latin typeface="Lucida Sans Unicode"/>
              <a:cs typeface="Lucida Sans Unicode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024219" y="4625340"/>
            <a:ext cx="3935095" cy="165100"/>
            <a:chOff x="1024219" y="4625340"/>
            <a:chExt cx="3935095" cy="165100"/>
          </a:xfrm>
        </p:grpSpPr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219" y="4629167"/>
              <a:ext cx="574364" cy="15693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48511" y="4652772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525653" y="0"/>
                  </a:moveTo>
                  <a:lnTo>
                    <a:pt x="123812" y="0"/>
                  </a:lnTo>
                  <a:lnTo>
                    <a:pt x="0" y="88137"/>
                  </a:lnTo>
                  <a:lnTo>
                    <a:pt x="401828" y="88137"/>
                  </a:lnTo>
                  <a:lnTo>
                    <a:pt x="525653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48511" y="4652772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0" y="88137"/>
                  </a:moveTo>
                  <a:lnTo>
                    <a:pt x="123812" y="0"/>
                  </a:lnTo>
                  <a:lnTo>
                    <a:pt x="525653" y="0"/>
                  </a:lnTo>
                  <a:lnTo>
                    <a:pt x="401828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2100" y="4625340"/>
              <a:ext cx="611124" cy="16459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604772" y="4652772"/>
              <a:ext cx="527685" cy="88265"/>
            </a:xfrm>
            <a:custGeom>
              <a:avLst/>
              <a:gdLst/>
              <a:ahLst/>
              <a:cxnLst/>
              <a:rect l="l" t="t" r="r" b="b"/>
              <a:pathLst>
                <a:path w="527685" h="88264">
                  <a:moveTo>
                    <a:pt x="527177" y="0"/>
                  </a:moveTo>
                  <a:lnTo>
                    <a:pt x="124205" y="0"/>
                  </a:lnTo>
                  <a:lnTo>
                    <a:pt x="0" y="88137"/>
                  </a:lnTo>
                  <a:lnTo>
                    <a:pt x="402971" y="88137"/>
                  </a:lnTo>
                  <a:lnTo>
                    <a:pt x="527177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04772" y="4652772"/>
              <a:ext cx="527685" cy="88265"/>
            </a:xfrm>
            <a:custGeom>
              <a:avLst/>
              <a:gdLst/>
              <a:ahLst/>
              <a:cxnLst/>
              <a:rect l="l" t="t" r="r" b="b"/>
              <a:pathLst>
                <a:path w="527685" h="88264">
                  <a:moveTo>
                    <a:pt x="0" y="88137"/>
                  </a:moveTo>
                  <a:lnTo>
                    <a:pt x="124205" y="0"/>
                  </a:lnTo>
                  <a:lnTo>
                    <a:pt x="527177" y="0"/>
                  </a:lnTo>
                  <a:lnTo>
                    <a:pt x="402971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9883" y="4625340"/>
              <a:ext cx="611124" cy="16459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162555" y="4652772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525652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7" y="88137"/>
                  </a:lnTo>
                  <a:lnTo>
                    <a:pt x="525652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62555" y="4652772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0" y="88137"/>
                  </a:moveTo>
                  <a:lnTo>
                    <a:pt x="123825" y="0"/>
                  </a:lnTo>
                  <a:lnTo>
                    <a:pt x="525652" y="0"/>
                  </a:lnTo>
                  <a:lnTo>
                    <a:pt x="401827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7667" y="4625340"/>
              <a:ext cx="611123" cy="16459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720339" y="4652772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525653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8" y="88137"/>
                  </a:lnTo>
                  <a:lnTo>
                    <a:pt x="525653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720339" y="4652772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80" h="88264">
                  <a:moveTo>
                    <a:pt x="0" y="88137"/>
                  </a:moveTo>
                  <a:lnTo>
                    <a:pt x="123825" y="0"/>
                  </a:lnTo>
                  <a:lnTo>
                    <a:pt x="525653" y="0"/>
                  </a:lnTo>
                  <a:lnTo>
                    <a:pt x="401828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3927" y="4625340"/>
              <a:ext cx="611124" cy="16459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276600" y="4652772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525652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7" y="88137"/>
                  </a:lnTo>
                  <a:lnTo>
                    <a:pt x="525652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276600" y="4652772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0" y="88137"/>
                  </a:moveTo>
                  <a:lnTo>
                    <a:pt x="123825" y="0"/>
                  </a:lnTo>
                  <a:lnTo>
                    <a:pt x="525652" y="0"/>
                  </a:lnTo>
                  <a:lnTo>
                    <a:pt x="401827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1711" y="4625340"/>
              <a:ext cx="611124" cy="16459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834383" y="4652772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525652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7" y="88137"/>
                  </a:lnTo>
                  <a:lnTo>
                    <a:pt x="525652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834383" y="4652772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0" y="88137"/>
                  </a:moveTo>
                  <a:lnTo>
                    <a:pt x="123825" y="0"/>
                  </a:lnTo>
                  <a:lnTo>
                    <a:pt x="525652" y="0"/>
                  </a:lnTo>
                  <a:lnTo>
                    <a:pt x="401827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7971" y="4625340"/>
              <a:ext cx="611124" cy="164591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390644" y="4652772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525652" y="0"/>
                  </a:moveTo>
                  <a:lnTo>
                    <a:pt x="123825" y="0"/>
                  </a:lnTo>
                  <a:lnTo>
                    <a:pt x="0" y="88137"/>
                  </a:lnTo>
                  <a:lnTo>
                    <a:pt x="401827" y="88137"/>
                  </a:lnTo>
                  <a:lnTo>
                    <a:pt x="525652" y="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90644" y="4652772"/>
              <a:ext cx="525780" cy="88265"/>
            </a:xfrm>
            <a:custGeom>
              <a:avLst/>
              <a:gdLst/>
              <a:ahLst/>
              <a:cxnLst/>
              <a:rect l="l" t="t" r="r" b="b"/>
              <a:pathLst>
                <a:path w="525779" h="88264">
                  <a:moveTo>
                    <a:pt x="0" y="88137"/>
                  </a:moveTo>
                  <a:lnTo>
                    <a:pt x="123825" y="0"/>
                  </a:lnTo>
                  <a:lnTo>
                    <a:pt x="525652" y="0"/>
                  </a:lnTo>
                  <a:lnTo>
                    <a:pt x="401827" y="88137"/>
                  </a:lnTo>
                  <a:lnTo>
                    <a:pt x="0" y="88137"/>
                  </a:lnTo>
                  <a:close/>
                </a:path>
              </a:pathLst>
            </a:custGeom>
            <a:ln w="6096">
              <a:solidFill>
                <a:srgbClr val="D9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096772" y="5065522"/>
            <a:ext cx="3566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* Pro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ž</a:t>
            </a:r>
            <a:r>
              <a:rPr sz="1200" spc="-40" dirty="0">
                <a:latin typeface="Lucida Sans Unicode"/>
                <a:cs typeface="Lucida Sans Unicode"/>
              </a:rPr>
              <a:t>ád</a:t>
            </a:r>
            <a:r>
              <a:rPr sz="1200" spc="-45" dirty="0">
                <a:latin typeface="Lucida Sans Unicode"/>
                <a:cs typeface="Lucida Sans Unicode"/>
              </a:rPr>
              <a:t>o</a:t>
            </a:r>
            <a:r>
              <a:rPr sz="1200" spc="-40" dirty="0">
                <a:latin typeface="Lucida Sans Unicode"/>
                <a:cs typeface="Lucida Sans Unicode"/>
              </a:rPr>
              <a:t>s</a:t>
            </a:r>
            <a:r>
              <a:rPr sz="1200" spc="-45" dirty="0">
                <a:latin typeface="Lucida Sans Unicode"/>
                <a:cs typeface="Lucida Sans Unicode"/>
              </a:rPr>
              <a:t>t</a:t>
            </a:r>
            <a:r>
              <a:rPr sz="1200" dirty="0">
                <a:latin typeface="Lucida Sans Unicode"/>
                <a:cs typeface="Lucida Sans Unicode"/>
              </a:rPr>
              <a:t>i</a:t>
            </a:r>
            <a:r>
              <a:rPr sz="1200" spc="-13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p</a:t>
            </a:r>
            <a:r>
              <a:rPr sz="1200" spc="-20" dirty="0">
                <a:latin typeface="Lucida Sans Unicode"/>
                <a:cs typeface="Lucida Sans Unicode"/>
              </a:rPr>
              <a:t>o</a:t>
            </a:r>
            <a:r>
              <a:rPr sz="1200" spc="-15" dirty="0">
                <a:latin typeface="Lucida Sans Unicode"/>
                <a:cs typeface="Lucida Sans Unicode"/>
              </a:rPr>
              <a:t>dan</a:t>
            </a:r>
            <a:r>
              <a:rPr sz="1200" dirty="0">
                <a:latin typeface="Lucida Sans Unicode"/>
                <a:cs typeface="Lucida Sans Unicode"/>
              </a:rPr>
              <a:t>é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v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r</a:t>
            </a:r>
            <a:r>
              <a:rPr sz="1200" spc="-20" dirty="0">
                <a:latin typeface="Lucida Sans Unicode"/>
                <a:cs typeface="Lucida Sans Unicode"/>
              </a:rPr>
              <a:t>o</a:t>
            </a:r>
            <a:r>
              <a:rPr sz="1200" spc="-15" dirty="0">
                <a:latin typeface="Lucida Sans Unicode"/>
                <a:cs typeface="Lucida Sans Unicode"/>
              </a:rPr>
              <a:t>c</a:t>
            </a:r>
            <a:r>
              <a:rPr sz="1200" dirty="0">
                <a:latin typeface="Lucida Sans Unicode"/>
                <a:cs typeface="Lucida Sans Unicode"/>
              </a:rPr>
              <a:t>e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90" dirty="0">
                <a:latin typeface="Lucida Sans Unicode"/>
                <a:cs typeface="Lucida Sans Unicode"/>
              </a:rPr>
              <a:t>202</a:t>
            </a:r>
            <a:r>
              <a:rPr sz="1200" dirty="0">
                <a:latin typeface="Lucida Sans Unicode"/>
                <a:cs typeface="Lucida Sans Unicode"/>
              </a:rPr>
              <a:t>4</a:t>
            </a:r>
            <a:r>
              <a:rPr sz="1200" spc="-12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bud</a:t>
            </a:r>
            <a:r>
              <a:rPr sz="1200" dirty="0">
                <a:latin typeface="Lucida Sans Unicode"/>
                <a:cs typeface="Lucida Sans Unicode"/>
              </a:rPr>
              <a:t>e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s</a:t>
            </a:r>
            <a:r>
              <a:rPr sz="1200" spc="-30" dirty="0">
                <a:latin typeface="Lucida Sans Unicode"/>
                <a:cs typeface="Lucida Sans Unicode"/>
              </a:rPr>
              <a:t>t</a:t>
            </a:r>
            <a:r>
              <a:rPr sz="1200" spc="-25" dirty="0">
                <a:latin typeface="Lucida Sans Unicode"/>
                <a:cs typeface="Lucida Sans Unicode"/>
              </a:rPr>
              <a:t>ipendi</a:t>
            </a:r>
            <a:r>
              <a:rPr sz="1200" spc="-30" dirty="0">
                <a:latin typeface="Lucida Sans Unicode"/>
                <a:cs typeface="Lucida Sans Unicode"/>
              </a:rPr>
              <a:t>j</a:t>
            </a:r>
            <a:r>
              <a:rPr sz="1200" spc="-25" dirty="0">
                <a:latin typeface="Lucida Sans Unicode"/>
                <a:cs typeface="Lucida Sans Unicode"/>
              </a:rPr>
              <a:t>n</a:t>
            </a:r>
            <a:r>
              <a:rPr sz="1200" dirty="0">
                <a:latin typeface="Lucida Sans Unicode"/>
                <a:cs typeface="Lucida Sans Unicode"/>
              </a:rPr>
              <a:t>í  </a:t>
            </a:r>
            <a:r>
              <a:rPr sz="1200" spc="-40" dirty="0">
                <a:latin typeface="Lucida Sans Unicode"/>
                <a:cs typeface="Lucida Sans Unicode"/>
              </a:rPr>
              <a:t>sazb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pr</a:t>
            </a:r>
            <a:r>
              <a:rPr sz="1200" dirty="0">
                <a:latin typeface="Lucida Sans Unicode"/>
                <a:cs typeface="Lucida Sans Unicode"/>
              </a:rPr>
              <a:t>o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vše</a:t>
            </a:r>
            <a:r>
              <a:rPr sz="1200" spc="-30" dirty="0">
                <a:latin typeface="Lucida Sans Unicode"/>
                <a:cs typeface="Lucida Sans Unicode"/>
              </a:rPr>
              <a:t>c</a:t>
            </a:r>
            <a:r>
              <a:rPr sz="1200" spc="-25" dirty="0">
                <a:latin typeface="Lucida Sans Unicode"/>
                <a:cs typeface="Lucida Sans Unicode"/>
              </a:rPr>
              <a:t>hn</a:t>
            </a:r>
            <a:r>
              <a:rPr sz="1200" dirty="0">
                <a:latin typeface="Lucida Sans Unicode"/>
                <a:cs typeface="Lucida Sans Unicode"/>
              </a:rPr>
              <a:t>y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kat</a:t>
            </a:r>
            <a:r>
              <a:rPr sz="1200" spc="-25" dirty="0">
                <a:latin typeface="Lucida Sans Unicode"/>
                <a:cs typeface="Lucida Sans Unicode"/>
              </a:rPr>
              <a:t>e</a:t>
            </a:r>
            <a:r>
              <a:rPr sz="1200" spc="-30" dirty="0">
                <a:latin typeface="Lucida Sans Unicode"/>
                <a:cs typeface="Lucida Sans Unicode"/>
              </a:rPr>
              <a:t>go</a:t>
            </a:r>
            <a:r>
              <a:rPr sz="1200" spc="-25" dirty="0">
                <a:latin typeface="Lucida Sans Unicode"/>
                <a:cs typeface="Lucida Sans Unicode"/>
              </a:rPr>
              <a:t>ri</a:t>
            </a:r>
            <a:r>
              <a:rPr sz="1200" dirty="0">
                <a:latin typeface="Lucida Sans Unicode"/>
                <a:cs typeface="Lucida Sans Unicode"/>
              </a:rPr>
              <a:t>e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spc="-90" dirty="0">
                <a:latin typeface="Lucida Sans Unicode"/>
                <a:cs typeface="Lucida Sans Unicode"/>
              </a:rPr>
              <a:t>1</a:t>
            </a:r>
            <a:r>
              <a:rPr sz="1200" spc="-80" dirty="0">
                <a:latin typeface="Lucida Sans Unicode"/>
                <a:cs typeface="Lucida Sans Unicode"/>
              </a:rPr>
              <a:t>.</a:t>
            </a:r>
            <a:r>
              <a:rPr sz="1200" spc="-90" dirty="0">
                <a:latin typeface="Lucida Sans Unicode"/>
                <a:cs typeface="Lucida Sans Unicode"/>
              </a:rPr>
              <a:t>25</a:t>
            </a:r>
            <a:r>
              <a:rPr sz="1200" dirty="0">
                <a:latin typeface="Lucida Sans Unicode"/>
                <a:cs typeface="Lucida Sans Unicode"/>
              </a:rPr>
              <a:t>0</a:t>
            </a:r>
            <a:r>
              <a:rPr sz="1200" spc="-1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€</a:t>
            </a:r>
            <a:r>
              <a:rPr sz="1200" spc="-10" dirty="0">
                <a:latin typeface="Lucida Sans Unicode"/>
                <a:cs typeface="Lucida Sans Unicode"/>
              </a:rPr>
              <a:t>/</a:t>
            </a:r>
            <a:r>
              <a:rPr sz="1200" spc="-5" dirty="0">
                <a:latin typeface="Lucida Sans Unicode"/>
                <a:cs typeface="Lucida Sans Unicode"/>
              </a:rPr>
              <a:t>m</a:t>
            </a:r>
            <a:r>
              <a:rPr sz="1200" dirty="0">
                <a:latin typeface="Lucida Sans Unicode"/>
                <a:cs typeface="Lucida Sans Unicode"/>
              </a:rPr>
              <a:t>ěsíčně</a:t>
            </a:r>
            <a:endParaRPr sz="1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769364"/>
            <a:ext cx="260350" cy="4127500"/>
          </a:xfrm>
          <a:custGeom>
            <a:avLst/>
            <a:gdLst/>
            <a:ahLst/>
            <a:cxnLst/>
            <a:rect l="l" t="t" r="r" b="b"/>
            <a:pathLst>
              <a:path w="260350" h="4127500">
                <a:moveTo>
                  <a:pt x="260299" y="0"/>
                </a:moveTo>
                <a:lnTo>
                  <a:pt x="0" y="0"/>
                </a:lnTo>
                <a:lnTo>
                  <a:pt x="0" y="4126991"/>
                </a:lnTo>
                <a:lnTo>
                  <a:pt x="260299" y="4126991"/>
                </a:lnTo>
                <a:lnTo>
                  <a:pt x="260299" y="0"/>
                </a:lnTo>
                <a:close/>
              </a:path>
            </a:pathLst>
          </a:custGeom>
          <a:solidFill>
            <a:srgbClr val="1FC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3676" y="5506186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90" h="212089">
                <a:moveTo>
                  <a:pt x="211835" y="0"/>
                </a:moveTo>
                <a:lnTo>
                  <a:pt x="0" y="0"/>
                </a:lnTo>
                <a:lnTo>
                  <a:pt x="0" y="211607"/>
                </a:lnTo>
                <a:lnTo>
                  <a:pt x="211835" y="211607"/>
                </a:lnTo>
                <a:lnTo>
                  <a:pt x="211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6339" y="3944112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4024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3944" y="2403094"/>
            <a:ext cx="1682750" cy="6121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0"/>
              </a:spcBef>
            </a:pPr>
            <a:r>
              <a:rPr sz="1900" b="1" spc="70" dirty="0">
                <a:solidFill>
                  <a:srgbClr val="1FC4F4"/>
                </a:solidFill>
                <a:latin typeface="Calibri"/>
                <a:cs typeface="Calibri"/>
              </a:rPr>
              <a:t>Termíny</a:t>
            </a:r>
            <a:r>
              <a:rPr sz="1900" b="1" spc="175" dirty="0">
                <a:solidFill>
                  <a:srgbClr val="1FC4F4"/>
                </a:solidFill>
                <a:latin typeface="Calibri"/>
                <a:cs typeface="Calibri"/>
              </a:rPr>
              <a:t> </a:t>
            </a:r>
            <a:r>
              <a:rPr sz="1900" b="1" spc="70" dirty="0">
                <a:solidFill>
                  <a:srgbClr val="1FC4F4"/>
                </a:solidFill>
                <a:latin typeface="Calibri"/>
                <a:cs typeface="Calibri"/>
              </a:rPr>
              <a:t>pro </a:t>
            </a:r>
            <a:r>
              <a:rPr sz="1900" b="1" spc="75" dirty="0">
                <a:solidFill>
                  <a:srgbClr val="1FC4F4"/>
                </a:solidFill>
                <a:latin typeface="Calibri"/>
                <a:cs typeface="Calibri"/>
              </a:rPr>
              <a:t> </a:t>
            </a:r>
            <a:r>
              <a:rPr sz="1900" b="1" spc="95" dirty="0">
                <a:solidFill>
                  <a:srgbClr val="1FC4F4"/>
                </a:solidFill>
                <a:latin typeface="Calibri"/>
                <a:cs typeface="Calibri"/>
              </a:rPr>
              <a:t>podání</a:t>
            </a:r>
            <a:r>
              <a:rPr sz="1900" b="1" spc="114" dirty="0">
                <a:solidFill>
                  <a:srgbClr val="1FC4F4"/>
                </a:solidFill>
                <a:latin typeface="Calibri"/>
                <a:cs typeface="Calibri"/>
              </a:rPr>
              <a:t> </a:t>
            </a:r>
            <a:r>
              <a:rPr sz="1900" b="1" spc="100" dirty="0">
                <a:solidFill>
                  <a:srgbClr val="1FC4F4"/>
                </a:solidFill>
                <a:latin typeface="Calibri"/>
                <a:cs typeface="Calibri"/>
              </a:rPr>
              <a:t>žádosti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9988" y="3168142"/>
            <a:ext cx="2153285" cy="495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4000"/>
              </a:lnSpc>
              <a:spcBef>
                <a:spcPts val="95"/>
              </a:spcBef>
            </a:pPr>
            <a:r>
              <a:rPr sz="1000" spc="35" dirty="0">
                <a:latin typeface="Calibri"/>
                <a:cs typeface="Calibri"/>
              </a:rPr>
              <a:t>Aktuální </a:t>
            </a:r>
            <a:r>
              <a:rPr sz="1000" spc="5" dirty="0">
                <a:latin typeface="Calibri"/>
                <a:cs typeface="Calibri"/>
              </a:rPr>
              <a:t>termíny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5" dirty="0">
                <a:latin typeface="Calibri"/>
                <a:cs typeface="Calibri"/>
              </a:rPr>
              <a:t>naleznete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20" dirty="0">
                <a:latin typeface="Calibri"/>
                <a:cs typeface="Calibri"/>
              </a:rPr>
              <a:t>na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webu 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u="sng" spc="4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AKTION</a:t>
            </a:r>
            <a:r>
              <a:rPr sz="1000" spc="45" dirty="0">
                <a:latin typeface="Calibri"/>
                <a:cs typeface="Calibri"/>
              </a:rPr>
              <a:t>,</a:t>
            </a:r>
            <a:r>
              <a:rPr sz="1000" spc="145" dirty="0">
                <a:latin typeface="Calibri"/>
                <a:cs typeface="Calibri"/>
              </a:rPr>
              <a:t> </a:t>
            </a:r>
            <a:r>
              <a:rPr sz="1000" spc="25" dirty="0">
                <a:latin typeface="Calibri"/>
                <a:cs typeface="Calibri"/>
              </a:rPr>
              <a:t>sociálních</a:t>
            </a:r>
            <a:r>
              <a:rPr sz="1000" spc="170" dirty="0">
                <a:latin typeface="Calibri"/>
                <a:cs typeface="Calibri"/>
              </a:rPr>
              <a:t> </a:t>
            </a:r>
            <a:r>
              <a:rPr sz="1000" spc="20" dirty="0">
                <a:latin typeface="Calibri"/>
                <a:cs typeface="Calibri"/>
              </a:rPr>
              <a:t>sítích</a:t>
            </a:r>
            <a:r>
              <a:rPr sz="1000" spc="145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DZS,</a:t>
            </a:r>
            <a:r>
              <a:rPr sz="1000" spc="135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ZO</a:t>
            </a:r>
            <a:r>
              <a:rPr sz="1000" spc="145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VŠ</a:t>
            </a:r>
            <a:r>
              <a:rPr sz="1000" spc="-125" dirty="0">
                <a:latin typeface="Calibri"/>
                <a:cs typeface="Calibri"/>
              </a:rPr>
              <a:t> 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93591" y="1964436"/>
            <a:ext cx="3943985" cy="1028700"/>
            <a:chOff x="3593591" y="1964436"/>
            <a:chExt cx="3943985" cy="1028700"/>
          </a:xfrm>
        </p:grpSpPr>
        <p:sp>
          <p:nvSpPr>
            <p:cNvPr id="8" name="object 8"/>
            <p:cNvSpPr/>
            <p:nvPr/>
          </p:nvSpPr>
          <p:spPr>
            <a:xfrm>
              <a:off x="3593591" y="1964436"/>
              <a:ext cx="3943985" cy="1028700"/>
            </a:xfrm>
            <a:custGeom>
              <a:avLst/>
              <a:gdLst/>
              <a:ahLst/>
              <a:cxnLst/>
              <a:rect l="l" t="t" r="r" b="b"/>
              <a:pathLst>
                <a:path w="3943984" h="1028700">
                  <a:moveTo>
                    <a:pt x="3841115" y="0"/>
                  </a:moveTo>
                  <a:lnTo>
                    <a:pt x="102743" y="0"/>
                  </a:lnTo>
                  <a:lnTo>
                    <a:pt x="75437" y="3682"/>
                  </a:lnTo>
                  <a:lnTo>
                    <a:pt x="30099" y="30098"/>
                  </a:lnTo>
                  <a:lnTo>
                    <a:pt x="3683" y="75564"/>
                  </a:lnTo>
                  <a:lnTo>
                    <a:pt x="0" y="102869"/>
                  </a:lnTo>
                  <a:lnTo>
                    <a:pt x="0" y="925576"/>
                  </a:lnTo>
                  <a:lnTo>
                    <a:pt x="14097" y="977518"/>
                  </a:lnTo>
                  <a:lnTo>
                    <a:pt x="50927" y="1014476"/>
                  </a:lnTo>
                  <a:lnTo>
                    <a:pt x="102743" y="1028445"/>
                  </a:lnTo>
                  <a:lnTo>
                    <a:pt x="3841115" y="1028445"/>
                  </a:lnTo>
                  <a:lnTo>
                    <a:pt x="3892931" y="1014476"/>
                  </a:lnTo>
                  <a:lnTo>
                    <a:pt x="3929888" y="977518"/>
                  </a:lnTo>
                  <a:lnTo>
                    <a:pt x="3943858" y="925576"/>
                  </a:lnTo>
                  <a:lnTo>
                    <a:pt x="3943858" y="102869"/>
                  </a:lnTo>
                  <a:lnTo>
                    <a:pt x="3929888" y="50926"/>
                  </a:lnTo>
                  <a:lnTo>
                    <a:pt x="3892931" y="14096"/>
                  </a:lnTo>
                  <a:lnTo>
                    <a:pt x="3841115" y="0"/>
                  </a:lnTo>
                  <a:close/>
                </a:path>
              </a:pathLst>
            </a:custGeom>
            <a:solidFill>
              <a:srgbClr val="019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4487" y="2196084"/>
              <a:ext cx="565403" cy="5654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04487" y="2196033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5" h="565785">
                  <a:moveTo>
                    <a:pt x="0" y="565327"/>
                  </a:moveTo>
                  <a:lnTo>
                    <a:pt x="565327" y="565327"/>
                  </a:lnTo>
                  <a:lnTo>
                    <a:pt x="565327" y="0"/>
                  </a:lnTo>
                  <a:lnTo>
                    <a:pt x="0" y="0"/>
                  </a:lnTo>
                  <a:lnTo>
                    <a:pt x="0" y="5653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78451" y="2077974"/>
            <a:ext cx="549275" cy="36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Studenti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MSP/DSP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9829" y="2077974"/>
            <a:ext cx="65532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15.03.</a:t>
            </a:r>
            <a:endParaRPr sz="12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30"/>
              </a:spcBef>
            </a:pP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pouze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ZS</a:t>
            </a:r>
            <a:endParaRPr sz="10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49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31.10.</a:t>
            </a:r>
            <a:endParaRPr sz="12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45"/>
              </a:spcBef>
            </a:pP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pouze</a:t>
            </a:r>
            <a:r>
              <a:rPr sz="1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93591" y="3240024"/>
            <a:ext cx="3943985" cy="1028700"/>
            <a:chOff x="3593591" y="3240024"/>
            <a:chExt cx="3943985" cy="1028700"/>
          </a:xfrm>
        </p:grpSpPr>
        <p:sp>
          <p:nvSpPr>
            <p:cNvPr id="14" name="object 14"/>
            <p:cNvSpPr/>
            <p:nvPr/>
          </p:nvSpPr>
          <p:spPr>
            <a:xfrm>
              <a:off x="3593591" y="3240024"/>
              <a:ext cx="3943985" cy="1028700"/>
            </a:xfrm>
            <a:custGeom>
              <a:avLst/>
              <a:gdLst/>
              <a:ahLst/>
              <a:cxnLst/>
              <a:rect l="l" t="t" r="r" b="b"/>
              <a:pathLst>
                <a:path w="3943984" h="1028700">
                  <a:moveTo>
                    <a:pt x="3841115" y="0"/>
                  </a:moveTo>
                  <a:lnTo>
                    <a:pt x="102743" y="0"/>
                  </a:lnTo>
                  <a:lnTo>
                    <a:pt x="75437" y="3682"/>
                  </a:lnTo>
                  <a:lnTo>
                    <a:pt x="30099" y="30098"/>
                  </a:lnTo>
                  <a:lnTo>
                    <a:pt x="3683" y="75564"/>
                  </a:lnTo>
                  <a:lnTo>
                    <a:pt x="0" y="102869"/>
                  </a:lnTo>
                  <a:lnTo>
                    <a:pt x="0" y="925576"/>
                  </a:lnTo>
                  <a:lnTo>
                    <a:pt x="14097" y="977518"/>
                  </a:lnTo>
                  <a:lnTo>
                    <a:pt x="50927" y="1014476"/>
                  </a:lnTo>
                  <a:lnTo>
                    <a:pt x="102743" y="1028445"/>
                  </a:lnTo>
                  <a:lnTo>
                    <a:pt x="3841115" y="1028445"/>
                  </a:lnTo>
                  <a:lnTo>
                    <a:pt x="3892931" y="1014476"/>
                  </a:lnTo>
                  <a:lnTo>
                    <a:pt x="3929888" y="977518"/>
                  </a:lnTo>
                  <a:lnTo>
                    <a:pt x="3943858" y="925576"/>
                  </a:lnTo>
                  <a:lnTo>
                    <a:pt x="3943858" y="102869"/>
                  </a:lnTo>
                  <a:lnTo>
                    <a:pt x="3929888" y="50926"/>
                  </a:lnTo>
                  <a:lnTo>
                    <a:pt x="3892931" y="14096"/>
                  </a:lnTo>
                  <a:lnTo>
                    <a:pt x="3841115" y="0"/>
                  </a:lnTo>
                  <a:close/>
                </a:path>
              </a:pathLst>
            </a:custGeom>
            <a:solidFill>
              <a:srgbClr val="019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4487" y="3482340"/>
              <a:ext cx="565403" cy="5654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04487" y="3482289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5" h="565785">
                  <a:moveTo>
                    <a:pt x="0" y="565327"/>
                  </a:moveTo>
                  <a:lnTo>
                    <a:pt x="565327" y="565327"/>
                  </a:lnTo>
                  <a:lnTo>
                    <a:pt x="565327" y="0"/>
                  </a:lnTo>
                  <a:lnTo>
                    <a:pt x="0" y="0"/>
                  </a:lnTo>
                  <a:lnTo>
                    <a:pt x="0" y="5653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878451" y="3391281"/>
            <a:ext cx="644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Š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48553" y="3391281"/>
            <a:ext cx="1182370" cy="70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15.03.</a:t>
            </a:r>
            <a:r>
              <a:rPr sz="1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31.10.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(1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měsíční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pobyty)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30.11.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15.03.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(1měsíční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yty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93591" y="4536948"/>
            <a:ext cx="3943985" cy="1027430"/>
            <a:chOff x="3593591" y="4536948"/>
            <a:chExt cx="3943985" cy="1027430"/>
          </a:xfrm>
        </p:grpSpPr>
        <p:sp>
          <p:nvSpPr>
            <p:cNvPr id="20" name="object 20"/>
            <p:cNvSpPr/>
            <p:nvPr/>
          </p:nvSpPr>
          <p:spPr>
            <a:xfrm>
              <a:off x="3593591" y="4536948"/>
              <a:ext cx="3943985" cy="1027430"/>
            </a:xfrm>
            <a:custGeom>
              <a:avLst/>
              <a:gdLst/>
              <a:ahLst/>
              <a:cxnLst/>
              <a:rect l="l" t="t" r="r" b="b"/>
              <a:pathLst>
                <a:path w="3943984" h="1027429">
                  <a:moveTo>
                    <a:pt x="3841115" y="0"/>
                  </a:moveTo>
                  <a:lnTo>
                    <a:pt x="102743" y="0"/>
                  </a:lnTo>
                  <a:lnTo>
                    <a:pt x="75437" y="3683"/>
                  </a:lnTo>
                  <a:lnTo>
                    <a:pt x="30099" y="30099"/>
                  </a:lnTo>
                  <a:lnTo>
                    <a:pt x="3683" y="75438"/>
                  </a:lnTo>
                  <a:lnTo>
                    <a:pt x="0" y="102743"/>
                  </a:lnTo>
                  <a:lnTo>
                    <a:pt x="0" y="924306"/>
                  </a:lnTo>
                  <a:lnTo>
                    <a:pt x="14097" y="976122"/>
                  </a:lnTo>
                  <a:lnTo>
                    <a:pt x="50927" y="1012952"/>
                  </a:lnTo>
                  <a:lnTo>
                    <a:pt x="102743" y="1026922"/>
                  </a:lnTo>
                  <a:lnTo>
                    <a:pt x="3841115" y="1026922"/>
                  </a:lnTo>
                  <a:lnTo>
                    <a:pt x="3892931" y="1012952"/>
                  </a:lnTo>
                  <a:lnTo>
                    <a:pt x="3929888" y="976122"/>
                  </a:lnTo>
                  <a:lnTo>
                    <a:pt x="3943858" y="924306"/>
                  </a:lnTo>
                  <a:lnTo>
                    <a:pt x="3943858" y="102743"/>
                  </a:lnTo>
                  <a:lnTo>
                    <a:pt x="3929888" y="50800"/>
                  </a:lnTo>
                  <a:lnTo>
                    <a:pt x="3892931" y="13970"/>
                  </a:lnTo>
                  <a:lnTo>
                    <a:pt x="3841115" y="0"/>
                  </a:lnTo>
                  <a:close/>
                </a:path>
              </a:pathLst>
            </a:custGeom>
            <a:solidFill>
              <a:srgbClr val="019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4487" y="4767072"/>
              <a:ext cx="565403" cy="56540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904487" y="4767021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5" h="565785">
                  <a:moveTo>
                    <a:pt x="0" y="565327"/>
                  </a:moveTo>
                  <a:lnTo>
                    <a:pt x="565327" y="565327"/>
                  </a:lnTo>
                  <a:lnTo>
                    <a:pt x="565327" y="0"/>
                  </a:lnTo>
                  <a:lnTo>
                    <a:pt x="0" y="0"/>
                  </a:lnTo>
                  <a:lnTo>
                    <a:pt x="0" y="5653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858639" y="4659884"/>
            <a:ext cx="991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ndi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47586" y="4659884"/>
            <a:ext cx="419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15.03.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9988" y="4140436"/>
            <a:ext cx="1778635" cy="49466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000" b="1" spc="40" dirty="0">
                <a:latin typeface="Calibri"/>
                <a:cs typeface="Calibri"/>
              </a:rPr>
              <a:t>Od</a:t>
            </a:r>
            <a:r>
              <a:rPr sz="1000" b="1" spc="100" dirty="0">
                <a:latin typeface="Calibri"/>
                <a:cs typeface="Calibri"/>
              </a:rPr>
              <a:t> </a:t>
            </a:r>
            <a:r>
              <a:rPr sz="1000" b="1" spc="60" dirty="0">
                <a:latin typeface="Calibri"/>
                <a:cs typeface="Calibri"/>
              </a:rPr>
              <a:t>roku</a:t>
            </a:r>
            <a:r>
              <a:rPr sz="1000" b="1" spc="110" dirty="0">
                <a:latin typeface="Calibri"/>
                <a:cs typeface="Calibri"/>
              </a:rPr>
              <a:t> </a:t>
            </a:r>
            <a:r>
              <a:rPr sz="1000" b="1" spc="60" dirty="0">
                <a:latin typeface="Calibri"/>
                <a:cs typeface="Calibri"/>
              </a:rPr>
              <a:t>2024</a:t>
            </a:r>
            <a:r>
              <a:rPr sz="1000" b="1" spc="110" dirty="0">
                <a:latin typeface="Calibri"/>
                <a:cs typeface="Calibri"/>
              </a:rPr>
              <a:t> </a:t>
            </a:r>
            <a:r>
              <a:rPr sz="1000" b="1" spc="65" dirty="0">
                <a:latin typeface="Calibri"/>
                <a:cs typeface="Calibri"/>
              </a:rPr>
              <a:t>budou</a:t>
            </a:r>
            <a:r>
              <a:rPr sz="1000" b="1" spc="45" dirty="0">
                <a:latin typeface="Calibri"/>
                <a:cs typeface="Calibri"/>
              </a:rPr>
              <a:t> </a:t>
            </a:r>
            <a:r>
              <a:rPr sz="1000" b="1" spc="55" dirty="0">
                <a:latin typeface="Calibri"/>
                <a:cs typeface="Calibri"/>
              </a:rPr>
              <a:t>termíny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b="1" spc="70" dirty="0">
                <a:latin typeface="Calibri"/>
                <a:cs typeface="Calibri"/>
              </a:rPr>
              <a:t>sjednoceny</a:t>
            </a:r>
            <a:r>
              <a:rPr sz="1000" b="1" spc="45" dirty="0">
                <a:latin typeface="Calibri"/>
                <a:cs typeface="Calibri"/>
              </a:rPr>
              <a:t> </a:t>
            </a:r>
            <a:r>
              <a:rPr sz="1000" b="1" spc="40" dirty="0">
                <a:latin typeface="Calibri"/>
                <a:cs typeface="Calibri"/>
              </a:rPr>
              <a:t>na</a:t>
            </a:r>
            <a:r>
              <a:rPr sz="1000" b="1" spc="65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15.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20" dirty="0">
                <a:latin typeface="Calibri"/>
                <a:cs typeface="Calibri"/>
              </a:rPr>
              <a:t>3.</a:t>
            </a:r>
            <a:r>
              <a:rPr sz="1000" b="1" spc="55" dirty="0">
                <a:latin typeface="Calibri"/>
                <a:cs typeface="Calibri"/>
              </a:rPr>
              <a:t> </a:t>
            </a:r>
            <a:r>
              <a:rPr sz="1000" b="1" spc="10" dirty="0">
                <a:latin typeface="Calibri"/>
                <a:cs typeface="Calibri"/>
              </a:rPr>
              <a:t>a</a:t>
            </a:r>
            <a:r>
              <a:rPr sz="1000" b="1" spc="65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15.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10.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947" y="389382"/>
            <a:ext cx="4536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latin typeface="Calibri"/>
                <a:cs typeface="Calibri"/>
              </a:rPr>
              <a:t>Výběrové</a:t>
            </a:r>
            <a:r>
              <a:rPr sz="3200" b="0" spc="-3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řízení na</a:t>
            </a:r>
            <a:r>
              <a:rPr sz="3200" b="0" spc="-15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mobility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43" y="1837315"/>
            <a:ext cx="6990738" cy="318869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769364"/>
            <a:ext cx="260350" cy="4127500"/>
          </a:xfrm>
          <a:custGeom>
            <a:avLst/>
            <a:gdLst/>
            <a:ahLst/>
            <a:cxnLst/>
            <a:rect l="l" t="t" r="r" b="b"/>
            <a:pathLst>
              <a:path w="260350" h="4127500">
                <a:moveTo>
                  <a:pt x="260299" y="0"/>
                </a:moveTo>
                <a:lnTo>
                  <a:pt x="0" y="0"/>
                </a:lnTo>
                <a:lnTo>
                  <a:pt x="0" y="4126991"/>
                </a:lnTo>
                <a:lnTo>
                  <a:pt x="260299" y="4126991"/>
                </a:lnTo>
                <a:lnTo>
                  <a:pt x="260299" y="0"/>
                </a:lnTo>
                <a:close/>
              </a:path>
            </a:pathLst>
          </a:custGeom>
          <a:solidFill>
            <a:srgbClr val="1FC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771131" y="2168652"/>
            <a:ext cx="591185" cy="609600"/>
            <a:chOff x="6771131" y="2168652"/>
            <a:chExt cx="591185" cy="609600"/>
          </a:xfrm>
        </p:grpSpPr>
        <p:sp>
          <p:nvSpPr>
            <p:cNvPr id="4" name="object 4"/>
            <p:cNvSpPr/>
            <p:nvPr/>
          </p:nvSpPr>
          <p:spPr>
            <a:xfrm>
              <a:off x="6788657" y="2186178"/>
              <a:ext cx="556260" cy="574675"/>
            </a:xfrm>
            <a:custGeom>
              <a:avLst/>
              <a:gdLst/>
              <a:ahLst/>
              <a:cxnLst/>
              <a:rect l="l" t="t" r="r" b="b"/>
              <a:pathLst>
                <a:path w="556259" h="574675">
                  <a:moveTo>
                    <a:pt x="397764" y="0"/>
                  </a:moveTo>
                  <a:lnTo>
                    <a:pt x="342646" y="9905"/>
                  </a:lnTo>
                  <a:lnTo>
                    <a:pt x="295910" y="37084"/>
                  </a:lnTo>
                  <a:lnTo>
                    <a:pt x="261239" y="78231"/>
                  </a:lnTo>
                  <a:lnTo>
                    <a:pt x="242062" y="129539"/>
                  </a:lnTo>
                  <a:lnTo>
                    <a:pt x="239522" y="157861"/>
                  </a:lnTo>
                  <a:lnTo>
                    <a:pt x="242697" y="189356"/>
                  </a:lnTo>
                  <a:lnTo>
                    <a:pt x="251587" y="218693"/>
                  </a:lnTo>
                  <a:lnTo>
                    <a:pt x="265684" y="245237"/>
                  </a:lnTo>
                  <a:lnTo>
                    <a:pt x="284225" y="268350"/>
                  </a:lnTo>
                  <a:lnTo>
                    <a:pt x="273431" y="309117"/>
                  </a:lnTo>
                  <a:lnTo>
                    <a:pt x="314960" y="298323"/>
                  </a:lnTo>
                  <a:lnTo>
                    <a:pt x="321564" y="296672"/>
                  </a:lnTo>
                  <a:lnTo>
                    <a:pt x="338963" y="304926"/>
                  </a:lnTo>
                  <a:lnTo>
                    <a:pt x="357505" y="310896"/>
                  </a:lnTo>
                  <a:lnTo>
                    <a:pt x="377063" y="314578"/>
                  </a:lnTo>
                  <a:lnTo>
                    <a:pt x="397764" y="315722"/>
                  </a:lnTo>
                  <a:lnTo>
                    <a:pt x="426085" y="313181"/>
                  </a:lnTo>
                  <a:lnTo>
                    <a:pt x="477520" y="294259"/>
                  </a:lnTo>
                  <a:lnTo>
                    <a:pt x="518668" y="259587"/>
                  </a:lnTo>
                  <a:lnTo>
                    <a:pt x="546100" y="212978"/>
                  </a:lnTo>
                  <a:lnTo>
                    <a:pt x="556006" y="157861"/>
                  </a:lnTo>
                  <a:lnTo>
                    <a:pt x="553212" y="129539"/>
                  </a:lnTo>
                  <a:lnTo>
                    <a:pt x="534035" y="78231"/>
                  </a:lnTo>
                  <a:lnTo>
                    <a:pt x="499364" y="37084"/>
                  </a:lnTo>
                  <a:lnTo>
                    <a:pt x="452755" y="9905"/>
                  </a:lnTo>
                  <a:lnTo>
                    <a:pt x="426085" y="2539"/>
                  </a:lnTo>
                  <a:lnTo>
                    <a:pt x="397764" y="0"/>
                  </a:lnTo>
                  <a:close/>
                </a:path>
                <a:path w="556259" h="574675">
                  <a:moveTo>
                    <a:pt x="154940" y="574166"/>
                  </a:moveTo>
                  <a:lnTo>
                    <a:pt x="149225" y="539241"/>
                  </a:lnTo>
                  <a:lnTo>
                    <a:pt x="189738" y="447928"/>
                  </a:lnTo>
                  <a:lnTo>
                    <a:pt x="135890" y="403860"/>
                  </a:lnTo>
                  <a:lnTo>
                    <a:pt x="116840" y="416305"/>
                  </a:lnTo>
                  <a:lnTo>
                    <a:pt x="101981" y="378967"/>
                  </a:lnTo>
                  <a:lnTo>
                    <a:pt x="130937" y="363092"/>
                  </a:lnTo>
                  <a:lnTo>
                    <a:pt x="164846" y="327405"/>
                  </a:lnTo>
                  <a:lnTo>
                    <a:pt x="144145" y="292480"/>
                  </a:lnTo>
                  <a:lnTo>
                    <a:pt x="182372" y="302513"/>
                  </a:lnTo>
                  <a:lnTo>
                    <a:pt x="220472" y="270001"/>
                  </a:lnTo>
                  <a:lnTo>
                    <a:pt x="213741" y="239267"/>
                  </a:lnTo>
                  <a:lnTo>
                    <a:pt x="129286" y="232663"/>
                  </a:lnTo>
                  <a:lnTo>
                    <a:pt x="74549" y="264287"/>
                  </a:lnTo>
                  <a:lnTo>
                    <a:pt x="22351" y="266700"/>
                  </a:lnTo>
                  <a:lnTo>
                    <a:pt x="0" y="312419"/>
                  </a:lnTo>
                  <a:lnTo>
                    <a:pt x="7493" y="330708"/>
                  </a:lnTo>
                  <a:lnTo>
                    <a:pt x="41401" y="305815"/>
                  </a:lnTo>
                  <a:lnTo>
                    <a:pt x="58800" y="340740"/>
                  </a:lnTo>
                  <a:lnTo>
                    <a:pt x="66294" y="381380"/>
                  </a:lnTo>
                  <a:lnTo>
                    <a:pt x="98551" y="408813"/>
                  </a:lnTo>
                  <a:lnTo>
                    <a:pt x="128397" y="414654"/>
                  </a:lnTo>
                  <a:lnTo>
                    <a:pt x="118491" y="451230"/>
                  </a:lnTo>
                  <a:lnTo>
                    <a:pt x="136778" y="486917"/>
                  </a:lnTo>
                  <a:lnTo>
                    <a:pt x="135127" y="530987"/>
                  </a:lnTo>
                  <a:lnTo>
                    <a:pt x="154940" y="574166"/>
                  </a:lnTo>
                  <a:close/>
                </a:path>
                <a:path w="556259" h="574675">
                  <a:moveTo>
                    <a:pt x="231140" y="304926"/>
                  </a:moveTo>
                  <a:lnTo>
                    <a:pt x="242824" y="336550"/>
                  </a:lnTo>
                  <a:lnTo>
                    <a:pt x="229489" y="347344"/>
                  </a:lnTo>
                  <a:lnTo>
                    <a:pt x="252730" y="358139"/>
                  </a:lnTo>
                  <a:lnTo>
                    <a:pt x="266065" y="345693"/>
                  </a:lnTo>
                  <a:lnTo>
                    <a:pt x="302514" y="363092"/>
                  </a:lnTo>
                  <a:lnTo>
                    <a:pt x="286766" y="378967"/>
                  </a:lnTo>
                  <a:lnTo>
                    <a:pt x="260223" y="380618"/>
                  </a:lnTo>
                  <a:lnTo>
                    <a:pt x="226187" y="378078"/>
                  </a:lnTo>
                  <a:lnTo>
                    <a:pt x="230377" y="426338"/>
                  </a:lnTo>
                  <a:lnTo>
                    <a:pt x="266065" y="431291"/>
                  </a:lnTo>
                  <a:lnTo>
                    <a:pt x="281813" y="515238"/>
                  </a:lnTo>
                  <a:lnTo>
                    <a:pt x="316611" y="473583"/>
                  </a:lnTo>
                  <a:lnTo>
                    <a:pt x="320675" y="433704"/>
                  </a:lnTo>
                  <a:lnTo>
                    <a:pt x="334010" y="414654"/>
                  </a:lnTo>
                  <a:lnTo>
                    <a:pt x="343916" y="397255"/>
                  </a:lnTo>
                  <a:lnTo>
                    <a:pt x="337312" y="382269"/>
                  </a:lnTo>
                  <a:lnTo>
                    <a:pt x="366268" y="384683"/>
                  </a:lnTo>
                  <a:lnTo>
                    <a:pt x="380365" y="422910"/>
                  </a:lnTo>
                  <a:lnTo>
                    <a:pt x="392811" y="398017"/>
                  </a:lnTo>
                  <a:lnTo>
                    <a:pt x="411861" y="417194"/>
                  </a:lnTo>
                  <a:lnTo>
                    <a:pt x="424307" y="450341"/>
                  </a:lnTo>
                  <a:lnTo>
                    <a:pt x="425958" y="403860"/>
                  </a:lnTo>
                  <a:lnTo>
                    <a:pt x="452500" y="383921"/>
                  </a:lnTo>
                  <a:lnTo>
                    <a:pt x="469900" y="339851"/>
                  </a:lnTo>
                </a:path>
              </a:pathLst>
            </a:custGeom>
            <a:ln w="35052">
              <a:solidFill>
                <a:srgbClr val="1FC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8519" y="2638044"/>
              <a:ext cx="88392" cy="91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0983" y="2293620"/>
              <a:ext cx="135635" cy="12496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7313676" y="5506186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90" h="212089">
                <a:moveTo>
                  <a:pt x="211835" y="0"/>
                </a:moveTo>
                <a:lnTo>
                  <a:pt x="0" y="0"/>
                </a:lnTo>
                <a:lnTo>
                  <a:pt x="0" y="211607"/>
                </a:lnTo>
                <a:lnTo>
                  <a:pt x="211835" y="211607"/>
                </a:lnTo>
                <a:lnTo>
                  <a:pt x="211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9352" y="2084959"/>
            <a:ext cx="381762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-114" dirty="0">
                <a:solidFill>
                  <a:srgbClr val="01799A"/>
                </a:solidFill>
                <a:latin typeface="Arial Black"/>
                <a:cs typeface="Arial Black"/>
              </a:rPr>
              <a:t>C</a:t>
            </a:r>
            <a:r>
              <a:rPr sz="1900" spc="-110" dirty="0">
                <a:solidFill>
                  <a:srgbClr val="01799A"/>
                </a:solidFill>
                <a:latin typeface="Arial Black"/>
                <a:cs typeface="Arial Black"/>
              </a:rPr>
              <a:t>hce</a:t>
            </a:r>
            <a:r>
              <a:rPr sz="1900" spc="-120" dirty="0">
                <a:solidFill>
                  <a:srgbClr val="01799A"/>
                </a:solidFill>
                <a:latin typeface="Arial Black"/>
                <a:cs typeface="Arial Black"/>
              </a:rPr>
              <a:t>t</a:t>
            </a:r>
            <a:r>
              <a:rPr sz="1900" spc="10" dirty="0">
                <a:solidFill>
                  <a:srgbClr val="01799A"/>
                </a:solidFill>
                <a:latin typeface="Arial Black"/>
                <a:cs typeface="Arial Black"/>
              </a:rPr>
              <a:t>e</a:t>
            </a:r>
            <a:r>
              <a:rPr sz="1900" spc="-210" dirty="0">
                <a:solidFill>
                  <a:srgbClr val="01799A"/>
                </a:solidFill>
                <a:latin typeface="Arial Black"/>
                <a:cs typeface="Arial Black"/>
              </a:rPr>
              <a:t> </a:t>
            </a:r>
            <a:r>
              <a:rPr sz="1900" spc="-35" dirty="0">
                <a:solidFill>
                  <a:srgbClr val="01799A"/>
                </a:solidFill>
                <a:latin typeface="Arial Black"/>
                <a:cs typeface="Arial Black"/>
              </a:rPr>
              <a:t>vědě</a:t>
            </a:r>
            <a:r>
              <a:rPr sz="1900" spc="5" dirty="0">
                <a:solidFill>
                  <a:srgbClr val="01799A"/>
                </a:solidFill>
                <a:latin typeface="Arial Black"/>
                <a:cs typeface="Arial Black"/>
              </a:rPr>
              <a:t>t</a:t>
            </a:r>
            <a:r>
              <a:rPr sz="1900" spc="-200" dirty="0">
                <a:solidFill>
                  <a:srgbClr val="01799A"/>
                </a:solidFill>
                <a:latin typeface="Arial Black"/>
                <a:cs typeface="Arial Black"/>
              </a:rPr>
              <a:t> </a:t>
            </a:r>
            <a:r>
              <a:rPr sz="1900" spc="-85" dirty="0">
                <a:solidFill>
                  <a:srgbClr val="01799A"/>
                </a:solidFill>
                <a:latin typeface="Arial Black"/>
                <a:cs typeface="Arial Black"/>
              </a:rPr>
              <a:t>v</a:t>
            </a:r>
            <a:r>
              <a:rPr sz="1900" spc="-95" dirty="0">
                <a:solidFill>
                  <a:srgbClr val="01799A"/>
                </a:solidFill>
                <a:latin typeface="Arial Black"/>
                <a:cs typeface="Arial Black"/>
              </a:rPr>
              <a:t>í</a:t>
            </a:r>
            <a:r>
              <a:rPr sz="1900" spc="-85" dirty="0">
                <a:solidFill>
                  <a:srgbClr val="01799A"/>
                </a:solidFill>
                <a:latin typeface="Arial Black"/>
                <a:cs typeface="Arial Black"/>
              </a:rPr>
              <a:t>c</a:t>
            </a:r>
            <a:r>
              <a:rPr sz="1900" spc="10" dirty="0">
                <a:solidFill>
                  <a:srgbClr val="01799A"/>
                </a:solidFill>
                <a:latin typeface="Arial Black"/>
                <a:cs typeface="Arial Black"/>
              </a:rPr>
              <a:t>e</a:t>
            </a:r>
            <a:r>
              <a:rPr sz="1900" spc="-225" dirty="0">
                <a:solidFill>
                  <a:srgbClr val="01799A"/>
                </a:solidFill>
                <a:latin typeface="Arial Black"/>
                <a:cs typeface="Arial Black"/>
              </a:rPr>
              <a:t> </a:t>
            </a:r>
            <a:r>
              <a:rPr sz="1900" spc="10" dirty="0">
                <a:solidFill>
                  <a:srgbClr val="01799A"/>
                </a:solidFill>
                <a:latin typeface="Arial Black"/>
                <a:cs typeface="Arial Black"/>
              </a:rPr>
              <a:t>o</a:t>
            </a:r>
            <a:r>
              <a:rPr sz="1900" spc="-190" dirty="0">
                <a:solidFill>
                  <a:srgbClr val="01799A"/>
                </a:solidFill>
                <a:latin typeface="Arial Black"/>
                <a:cs typeface="Arial Black"/>
              </a:rPr>
              <a:t> </a:t>
            </a:r>
            <a:r>
              <a:rPr sz="1900" spc="-90" dirty="0">
                <a:solidFill>
                  <a:srgbClr val="01799A"/>
                </a:solidFill>
                <a:latin typeface="Arial Black"/>
                <a:cs typeface="Arial Black"/>
              </a:rPr>
              <a:t>A</a:t>
            </a:r>
            <a:r>
              <a:rPr sz="1900" spc="-85" dirty="0">
                <a:solidFill>
                  <a:srgbClr val="01799A"/>
                </a:solidFill>
                <a:latin typeface="Arial Black"/>
                <a:cs typeface="Arial Black"/>
              </a:rPr>
              <a:t>KT</a:t>
            </a:r>
            <a:r>
              <a:rPr sz="1900" spc="-90" dirty="0">
                <a:solidFill>
                  <a:srgbClr val="01799A"/>
                </a:solidFill>
                <a:latin typeface="Arial Black"/>
                <a:cs typeface="Arial Black"/>
              </a:rPr>
              <a:t>ION</a:t>
            </a:r>
            <a:r>
              <a:rPr sz="1900" spc="-85" dirty="0">
                <a:solidFill>
                  <a:srgbClr val="01799A"/>
                </a:solidFill>
                <a:latin typeface="Arial Black"/>
                <a:cs typeface="Arial Black"/>
              </a:rPr>
              <a:t>u</a:t>
            </a:r>
            <a:r>
              <a:rPr sz="1900" spc="10" dirty="0">
                <a:solidFill>
                  <a:srgbClr val="01799A"/>
                </a:solidFill>
                <a:latin typeface="Arial Black"/>
                <a:cs typeface="Arial Black"/>
              </a:rPr>
              <a:t>?</a:t>
            </a:r>
            <a:endParaRPr sz="190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4696" y="3147060"/>
            <a:ext cx="2763011" cy="214426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74216" y="3041142"/>
            <a:ext cx="2693670" cy="1886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7305">
              <a:lnSpc>
                <a:spcPct val="101400"/>
              </a:lnSpc>
              <a:spcBef>
                <a:spcPts val="85"/>
              </a:spcBef>
            </a:pPr>
            <a:r>
              <a:rPr sz="1900" spc="-10" dirty="0">
                <a:latin typeface="Lucida Sans Unicode"/>
                <a:cs typeface="Lucida Sans Unicode"/>
              </a:rPr>
              <a:t>Nebojte </a:t>
            </a:r>
            <a:r>
              <a:rPr sz="1900" spc="5" dirty="0">
                <a:latin typeface="Lucida Sans Unicode"/>
                <a:cs typeface="Lucida Sans Unicode"/>
              </a:rPr>
              <a:t>se studium 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-35" dirty="0">
                <a:latin typeface="Lucida Sans Unicode"/>
                <a:cs typeface="Lucida Sans Unicode"/>
              </a:rPr>
              <a:t>p</a:t>
            </a:r>
            <a:r>
              <a:rPr sz="1900" spc="-50" dirty="0">
                <a:latin typeface="Lucida Sans Unicode"/>
                <a:cs typeface="Lucida Sans Unicode"/>
              </a:rPr>
              <a:t>r</a:t>
            </a:r>
            <a:r>
              <a:rPr sz="1900" spc="-40" dirty="0">
                <a:latin typeface="Lucida Sans Unicode"/>
                <a:cs typeface="Lucida Sans Unicode"/>
              </a:rPr>
              <a:t>o</a:t>
            </a:r>
            <a:r>
              <a:rPr sz="1900" spc="-35" dirty="0">
                <a:latin typeface="Lucida Sans Unicode"/>
                <a:cs typeface="Lucida Sans Unicode"/>
              </a:rPr>
              <a:t>d</a:t>
            </a:r>
            <a:r>
              <a:rPr sz="1900" spc="-50" dirty="0">
                <a:latin typeface="Lucida Sans Unicode"/>
                <a:cs typeface="Lucida Sans Unicode"/>
              </a:rPr>
              <a:t>l</a:t>
            </a:r>
            <a:r>
              <a:rPr sz="1900" spc="-40" dirty="0">
                <a:latin typeface="Lucida Sans Unicode"/>
                <a:cs typeface="Lucida Sans Unicode"/>
              </a:rPr>
              <a:t>ou</a:t>
            </a:r>
            <a:r>
              <a:rPr sz="1900" spc="-35" dirty="0">
                <a:latin typeface="Lucida Sans Unicode"/>
                <a:cs typeface="Lucida Sans Unicode"/>
              </a:rPr>
              <a:t>ž</a:t>
            </a:r>
            <a:r>
              <a:rPr sz="1900" spc="-50" dirty="0">
                <a:latin typeface="Lucida Sans Unicode"/>
                <a:cs typeface="Lucida Sans Unicode"/>
              </a:rPr>
              <a:t>i</a:t>
            </a:r>
            <a:r>
              <a:rPr sz="1900" spc="5" dirty="0">
                <a:latin typeface="Lucida Sans Unicode"/>
                <a:cs typeface="Lucida Sans Unicode"/>
              </a:rPr>
              <a:t>t</a:t>
            </a:r>
            <a:r>
              <a:rPr sz="1900" spc="-155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a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v</a:t>
            </a:r>
            <a:r>
              <a:rPr sz="1900" spc="15" dirty="0">
                <a:latin typeface="Lucida Sans Unicode"/>
                <a:cs typeface="Lucida Sans Unicode"/>
              </a:rPr>
              <a:t>y</a:t>
            </a:r>
            <a:r>
              <a:rPr sz="1900" spc="5" dirty="0">
                <a:latin typeface="Lucida Sans Unicode"/>
                <a:cs typeface="Lucida Sans Unicode"/>
              </a:rPr>
              <a:t>jeďte  </a:t>
            </a:r>
            <a:r>
              <a:rPr sz="1900" spc="-25" dirty="0">
                <a:latin typeface="Lucida Sans Unicode"/>
                <a:cs typeface="Lucida Sans Unicode"/>
              </a:rPr>
              <a:t>studovat </a:t>
            </a:r>
            <a:r>
              <a:rPr sz="1900" spc="5" dirty="0">
                <a:latin typeface="Lucida Sans Unicode"/>
                <a:cs typeface="Lucida Sans Unicode"/>
              </a:rPr>
              <a:t>do </a:t>
            </a:r>
            <a:r>
              <a:rPr sz="1900" dirty="0">
                <a:latin typeface="Lucida Sans Unicode"/>
                <a:cs typeface="Lucida Sans Unicode"/>
              </a:rPr>
              <a:t>zahraničí, </a:t>
            </a:r>
            <a:r>
              <a:rPr sz="1900" spc="-590" dirty="0">
                <a:latin typeface="Lucida Sans Unicode"/>
                <a:cs typeface="Lucida Sans Unicode"/>
              </a:rPr>
              <a:t> </a:t>
            </a:r>
            <a:r>
              <a:rPr sz="1900" spc="-50" dirty="0">
                <a:latin typeface="Lucida Sans Unicode"/>
                <a:cs typeface="Lucida Sans Unicode"/>
              </a:rPr>
              <a:t>ří</a:t>
            </a:r>
            <a:r>
              <a:rPr sz="1900" spc="-30" dirty="0">
                <a:latin typeface="Lucida Sans Unicode"/>
                <a:cs typeface="Lucida Sans Unicode"/>
              </a:rPr>
              <a:t>k</a:t>
            </a:r>
            <a:r>
              <a:rPr sz="1900" spc="10" dirty="0">
                <a:latin typeface="Lucida Sans Unicode"/>
                <a:cs typeface="Lucida Sans Unicode"/>
              </a:rPr>
              <a:t>á</a:t>
            </a:r>
            <a:r>
              <a:rPr sz="1900" spc="-12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am</a:t>
            </a:r>
            <a:r>
              <a:rPr sz="1900" spc="-10" dirty="0">
                <a:latin typeface="Lucida Sans Unicode"/>
                <a:cs typeface="Lucida Sans Unicode"/>
              </a:rPr>
              <a:t>b</a:t>
            </a:r>
            <a:r>
              <a:rPr sz="1900" spc="-20" dirty="0">
                <a:latin typeface="Lucida Sans Unicode"/>
                <a:cs typeface="Lucida Sans Unicode"/>
              </a:rPr>
              <a:t>a</a:t>
            </a:r>
            <a:r>
              <a:rPr sz="1900" spc="-10" dirty="0">
                <a:latin typeface="Lucida Sans Unicode"/>
                <a:cs typeface="Lucida Sans Unicode"/>
              </a:rPr>
              <a:t>s</a:t>
            </a:r>
            <a:r>
              <a:rPr sz="1900" spc="-20" dirty="0">
                <a:latin typeface="Lucida Sans Unicode"/>
                <a:cs typeface="Lucida Sans Unicode"/>
              </a:rPr>
              <a:t>a</a:t>
            </a:r>
            <a:r>
              <a:rPr sz="1900" spc="-10" dirty="0">
                <a:latin typeface="Lucida Sans Unicode"/>
                <a:cs typeface="Lucida Sans Unicode"/>
              </a:rPr>
              <a:t>d</a:t>
            </a:r>
            <a:r>
              <a:rPr sz="1900" spc="-20" dirty="0">
                <a:latin typeface="Lucida Sans Unicode"/>
                <a:cs typeface="Lucida Sans Unicode"/>
              </a:rPr>
              <a:t>or</a:t>
            </a:r>
            <a:r>
              <a:rPr sz="1900" spc="-10" dirty="0">
                <a:latin typeface="Lucida Sans Unicode"/>
                <a:cs typeface="Lucida Sans Unicode"/>
              </a:rPr>
              <a:t>k</a:t>
            </a:r>
            <a:r>
              <a:rPr sz="1900" spc="10" dirty="0">
                <a:latin typeface="Lucida Sans Unicode"/>
                <a:cs typeface="Lucida Sans Unicode"/>
              </a:rPr>
              <a:t>a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DZ</a:t>
            </a:r>
            <a:r>
              <a:rPr sz="1900" spc="-20" dirty="0">
                <a:latin typeface="Lucida Sans Unicode"/>
                <a:cs typeface="Lucida Sans Unicode"/>
              </a:rPr>
              <a:t>S</a:t>
            </a:r>
            <a:r>
              <a:rPr sz="1900" spc="5" dirty="0">
                <a:latin typeface="Lucida Sans Unicode"/>
                <a:cs typeface="Lucida Sans Unicode"/>
              </a:rPr>
              <a:t>.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50" spc="-50" dirty="0">
                <a:latin typeface="Lucida Sans Unicode"/>
                <a:cs typeface="Lucida Sans Unicode"/>
              </a:rPr>
              <a:t>T</a:t>
            </a:r>
            <a:r>
              <a:rPr sz="1650" spc="-75" dirty="0">
                <a:latin typeface="Lucida Sans Unicode"/>
                <a:cs typeface="Lucida Sans Unicode"/>
              </a:rPr>
              <a:t>i</a:t>
            </a:r>
            <a:r>
              <a:rPr sz="1650" spc="15" dirty="0">
                <a:latin typeface="Lucida Sans Unicode"/>
                <a:cs typeface="Lucida Sans Unicode"/>
              </a:rPr>
              <a:t>p</a:t>
            </a:r>
            <a:r>
              <a:rPr sz="1650" spc="-175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na</a:t>
            </a:r>
            <a:r>
              <a:rPr sz="1650" spc="-8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P</a:t>
            </a:r>
            <a:r>
              <a:rPr sz="1650" dirty="0">
                <a:latin typeface="Lucida Sans Unicode"/>
                <a:cs typeface="Lucida Sans Unicode"/>
              </a:rPr>
              <a:t>od</a:t>
            </a:r>
            <a:r>
              <a:rPr sz="1650" spc="5" dirty="0">
                <a:latin typeface="Lucida Sans Unicode"/>
                <a:cs typeface="Lucida Sans Unicode"/>
              </a:rPr>
              <a:t>c</a:t>
            </a:r>
            <a:r>
              <a:rPr sz="1650" spc="-5" dirty="0">
                <a:latin typeface="Lucida Sans Unicode"/>
                <a:cs typeface="Lucida Sans Unicode"/>
              </a:rPr>
              <a:t>as</a:t>
            </a:r>
            <a:r>
              <a:rPr sz="1650" spc="10" dirty="0">
                <a:latin typeface="Lucida Sans Unicode"/>
                <a:cs typeface="Lucida Sans Unicode"/>
              </a:rPr>
              <a:t>t</a:t>
            </a:r>
            <a:r>
              <a:rPr sz="1650" spc="-12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DZ</a:t>
            </a:r>
            <a:r>
              <a:rPr sz="1650" spc="15" dirty="0">
                <a:latin typeface="Lucida Sans Unicode"/>
                <a:cs typeface="Lucida Sans Unicode"/>
              </a:rPr>
              <a:t>S</a:t>
            </a:r>
            <a:r>
              <a:rPr sz="1650" spc="-13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o</a:t>
            </a:r>
            <a:r>
              <a:rPr sz="1650" spc="15" dirty="0">
                <a:latin typeface="Lucida Sans Unicode"/>
                <a:cs typeface="Lucida Sans Unicode"/>
              </a:rPr>
              <a:t>n</a:t>
            </a:r>
            <a:r>
              <a:rPr sz="1650" spc="-114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</a:t>
            </a:r>
            <a:r>
              <a:rPr sz="1650" spc="-25" dirty="0">
                <a:latin typeface="Lucida Sans Unicode"/>
                <a:cs typeface="Lucida Sans Unicode"/>
              </a:rPr>
              <a:t>I</a:t>
            </a:r>
            <a:r>
              <a:rPr sz="1650" spc="-5" dirty="0">
                <a:latin typeface="Lucida Sans Unicode"/>
                <a:cs typeface="Lucida Sans Unicode"/>
              </a:rPr>
              <a:t>R</a:t>
            </a:r>
            <a:r>
              <a:rPr sz="1650" spc="5" dirty="0">
                <a:latin typeface="Lucida Sans Unicode"/>
                <a:cs typeface="Lucida Sans Unicode"/>
              </a:rPr>
              <a:t>:</a:t>
            </a:r>
            <a:endParaRPr sz="1650">
              <a:latin typeface="Lucida Sans Unicode"/>
              <a:cs typeface="Lucida Sans Unicode"/>
            </a:endParaRPr>
          </a:p>
          <a:p>
            <a:pPr marL="12700" marR="84455">
              <a:lnSpc>
                <a:spcPct val="100000"/>
              </a:lnSpc>
              <a:spcBef>
                <a:spcPts val="80"/>
              </a:spcBef>
            </a:pP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Z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a</a:t>
            </a:r>
            <a:r>
              <a:rPr sz="1200" u="sng" spc="-9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hr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a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ni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c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í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:</a:t>
            </a:r>
            <a:r>
              <a:rPr sz="1200" u="sng" spc="-10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O</a:t>
            </a:r>
            <a:r>
              <a:rPr sz="1200" u="sng" spc="-5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dipl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omc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e</a:t>
            </a:r>
            <a:r>
              <a:rPr sz="1200" u="sng" spc="-9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z</a:t>
            </a:r>
            <a:r>
              <a:rPr sz="1200" u="sng" spc="-19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p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o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dhůř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í</a:t>
            </a:r>
            <a:r>
              <a:rPr sz="1200" u="sng" spc="-10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Al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p </a:t>
            </a:r>
            <a:r>
              <a:rPr sz="1200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a</a:t>
            </a:r>
            <a:r>
              <a:rPr sz="1200" u="sng" spc="-7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r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ako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us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k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é</a:t>
            </a:r>
            <a:r>
              <a:rPr sz="1200" u="sng" spc="-10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něm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čin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ě.</a:t>
            </a:r>
            <a:endParaRPr sz="1200">
              <a:latin typeface="Lucida Sans Unicode"/>
              <a:cs typeface="Lucida Sans Unicode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199388" y="5600700"/>
          <a:ext cx="5540375" cy="1933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502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50" b="1" i="1" spc="5" dirty="0">
                          <a:latin typeface="Arial"/>
                          <a:cs typeface="Arial"/>
                        </a:rPr>
                        <a:t>Předvádějící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450" i="1" spc="-5" dirty="0">
                          <a:latin typeface="Arial"/>
                          <a:cs typeface="Arial"/>
                        </a:rPr>
                        <a:t>2023-1</a:t>
                      </a:r>
                      <a:r>
                        <a:rPr sz="450" i="1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450" i="1" spc="-5" dirty="0">
                          <a:latin typeface="Arial"/>
                          <a:cs typeface="Arial"/>
                        </a:rPr>
                        <a:t>-1</a:t>
                      </a:r>
                      <a:r>
                        <a:rPr sz="450" i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45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i="1" spc="-5" dirty="0">
                          <a:latin typeface="Arial"/>
                          <a:cs typeface="Arial"/>
                        </a:rPr>
                        <a:t>17:00:5</a:t>
                      </a:r>
                      <a:r>
                        <a:rPr sz="450" i="1" dirty="0">
                          <a:latin typeface="Arial"/>
                          <a:cs typeface="Arial"/>
                        </a:rPr>
                        <a:t>7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453">
                <a:tc gridSpan="2">
                  <a:txBody>
                    <a:bodyPr/>
                    <a:lstStyle/>
                    <a:p>
                      <a:pPr marL="15240" marR="12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Pokud</a:t>
                      </a:r>
                      <a:r>
                        <a:rPr sz="18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rádi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posloucháte</a:t>
                      </a:r>
                      <a:r>
                        <a:rPr sz="18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při</a:t>
                      </a:r>
                      <a:r>
                        <a:rPr sz="18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cestách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20" dirty="0">
                          <a:latin typeface="Arial"/>
                          <a:cs typeface="Arial"/>
                        </a:rPr>
                        <a:t>podcasty,</a:t>
                      </a:r>
                      <a:r>
                        <a:rPr sz="18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pusťte</a:t>
                      </a:r>
                      <a:r>
                        <a:rPr sz="18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si </a:t>
                      </a:r>
                      <a:r>
                        <a:rPr sz="1800" i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Podcast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 DZS,</a:t>
                      </a:r>
                      <a:r>
                        <a:rPr sz="18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18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kterém</a:t>
                      </a:r>
                      <a:r>
                        <a:rPr sz="18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vystoupila</a:t>
                      </a:r>
                      <a:r>
                        <a:rPr sz="18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ambasadorka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programu 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AKTION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ČR-Rakousko,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Andrea </a:t>
                      </a:r>
                      <a:r>
                        <a:rPr sz="1800" i="1" spc="-20" dirty="0">
                          <a:latin typeface="Arial"/>
                          <a:cs typeface="Arial"/>
                        </a:rPr>
                        <a:t>Hohnová 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Dozvíte</a:t>
                      </a:r>
                      <a:r>
                        <a:rPr sz="1800" i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nejen</a:t>
                      </a:r>
                      <a:r>
                        <a:rPr sz="1800" i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proč</a:t>
                      </a:r>
                      <a:r>
                        <a:rPr sz="18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byl</a:t>
                      </a:r>
                      <a:r>
                        <a:rPr sz="18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20" dirty="0">
                          <a:latin typeface="Arial"/>
                          <a:cs typeface="Arial"/>
                        </a:rPr>
                        <a:t>výjezd</a:t>
                      </a:r>
                      <a:r>
                        <a:rPr sz="1800" i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jedním</a:t>
                      </a:r>
                      <a:r>
                        <a:rPr sz="18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8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nejpřínosnějších</a:t>
                      </a:r>
                      <a:r>
                        <a:rPr sz="1800" i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momentů</a:t>
                      </a:r>
                      <a:r>
                        <a:rPr sz="1800" i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jejího</a:t>
                      </a:r>
                      <a:r>
                        <a:rPr sz="18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studia,</a:t>
                      </a:r>
                      <a:r>
                        <a:rPr sz="1800" i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ale</a:t>
                      </a:r>
                      <a:r>
                        <a:rPr sz="18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také</a:t>
                      </a:r>
                      <a:r>
                        <a:rPr sz="18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jaká 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rak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usk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18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20" dirty="0">
                          <a:latin typeface="Arial"/>
                          <a:cs typeface="Arial"/>
                        </a:rPr>
                        <a:t>ně</a:t>
                      </a:r>
                      <a:r>
                        <a:rPr sz="1800" i="1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č</a:t>
                      </a:r>
                      <a:r>
                        <a:rPr sz="1800" i="1" spc="-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i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389" y="1227201"/>
            <a:ext cx="4372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Mezinárodní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mobilita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rámci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Erasmus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52" y="1668780"/>
            <a:ext cx="7139940" cy="5600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236" y="94488"/>
            <a:ext cx="3709416" cy="75590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881" y="105537"/>
            <a:ext cx="378841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-70" dirty="0">
                <a:solidFill>
                  <a:srgbClr val="001F5F"/>
                </a:solidFill>
                <a:latin typeface="Arial"/>
                <a:cs typeface="Arial"/>
              </a:rPr>
              <a:t>Typy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001F5F"/>
                </a:solidFill>
                <a:latin typeface="Arial"/>
                <a:cs typeface="Arial"/>
              </a:rPr>
              <a:t>aktivit</a:t>
            </a:r>
            <a:r>
              <a:rPr sz="2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001F5F"/>
                </a:solidFill>
                <a:latin typeface="Arial"/>
                <a:cs typeface="Arial"/>
              </a:rPr>
              <a:t>Erasmus+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032" y="1118997"/>
            <a:ext cx="6856730" cy="6795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10"/>
              </a:spcBef>
            </a:pPr>
            <a:r>
              <a:rPr sz="1750" b="1" spc="5" dirty="0">
                <a:solidFill>
                  <a:srgbClr val="C00000"/>
                </a:solidFill>
                <a:latin typeface="Arial"/>
                <a:cs typeface="Arial"/>
              </a:rPr>
              <a:t>Studijní</a:t>
            </a:r>
            <a:r>
              <a:rPr sz="175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C00000"/>
                </a:solidFill>
                <a:latin typeface="Arial"/>
                <a:cs typeface="Arial"/>
              </a:rPr>
              <a:t>pobyt</a:t>
            </a:r>
            <a:r>
              <a:rPr sz="175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Arial"/>
                <a:cs typeface="Arial"/>
              </a:rPr>
              <a:t>(study</a:t>
            </a:r>
            <a:r>
              <a:rPr sz="175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Arial"/>
                <a:cs typeface="Arial"/>
              </a:rPr>
              <a:t>period,</a:t>
            </a:r>
            <a:r>
              <a:rPr sz="175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Arial"/>
                <a:cs typeface="Arial"/>
              </a:rPr>
              <a:t>SMS)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Arial"/>
              <a:cs typeface="Arial"/>
            </a:endParaRPr>
          </a:p>
          <a:p>
            <a:pPr marL="12700" marR="1955164">
              <a:lnSpc>
                <a:spcPct val="104600"/>
              </a:lnSpc>
            </a:pP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studium</a:t>
            </a:r>
            <a:r>
              <a:rPr sz="175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na</a:t>
            </a:r>
            <a:r>
              <a:rPr sz="175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partnerské</a:t>
            </a:r>
            <a:r>
              <a:rPr sz="175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zahraniční</a:t>
            </a:r>
            <a:r>
              <a:rPr sz="175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škole,</a:t>
            </a:r>
            <a:r>
              <a:rPr sz="175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</a:t>
            </a:r>
            <a:r>
              <a:rPr sz="175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níž</a:t>
            </a:r>
            <a:r>
              <a:rPr sz="175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dirty="0">
                <a:solidFill>
                  <a:srgbClr val="001F5F"/>
                </a:solidFill>
                <a:latin typeface="Microsoft Sans Serif"/>
                <a:cs typeface="Microsoft Sans Serif"/>
              </a:rPr>
              <a:t>má </a:t>
            </a:r>
            <a:r>
              <a:rPr sz="1750" spc="-4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univerzita </a:t>
            </a:r>
            <a:r>
              <a:rPr sz="175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uzavřenu</a:t>
            </a:r>
            <a:r>
              <a:rPr sz="175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IIA</a:t>
            </a:r>
            <a:r>
              <a:rPr sz="175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smlouvu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750" dirty="0">
                <a:solidFill>
                  <a:srgbClr val="001F5F"/>
                </a:solidFill>
                <a:latin typeface="Microsoft Sans Serif"/>
                <a:cs typeface="Microsoft Sans Serif"/>
              </a:rPr>
              <a:t>délka</a:t>
            </a:r>
            <a:r>
              <a:rPr sz="175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studijního </a:t>
            </a:r>
            <a:r>
              <a:rPr sz="1750" dirty="0">
                <a:solidFill>
                  <a:srgbClr val="001F5F"/>
                </a:solidFill>
                <a:latin typeface="Microsoft Sans Serif"/>
                <a:cs typeface="Microsoft Sans Serif"/>
              </a:rPr>
              <a:t>pobytu</a:t>
            </a:r>
            <a:r>
              <a:rPr sz="175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90-360</a:t>
            </a:r>
            <a:r>
              <a:rPr sz="17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dní</a:t>
            </a:r>
            <a:r>
              <a:rPr sz="175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v</a:t>
            </a:r>
            <a:r>
              <a:rPr sz="175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jednom</a:t>
            </a:r>
            <a:r>
              <a:rPr sz="175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stupni</a:t>
            </a:r>
            <a:r>
              <a:rPr sz="175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studia</a:t>
            </a:r>
            <a:endParaRPr sz="17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750" b="1" spc="-5" dirty="0">
                <a:solidFill>
                  <a:srgbClr val="C00000"/>
                </a:solidFill>
                <a:latin typeface="Arial"/>
                <a:cs typeface="Arial"/>
              </a:rPr>
              <a:t>Praktická</a:t>
            </a:r>
            <a:r>
              <a:rPr sz="175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C00000"/>
                </a:solidFill>
                <a:latin typeface="Arial"/>
                <a:cs typeface="Arial"/>
              </a:rPr>
              <a:t>stáž</a:t>
            </a:r>
            <a:r>
              <a:rPr sz="175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Arial"/>
                <a:cs typeface="Arial"/>
              </a:rPr>
              <a:t>(traineeship,</a:t>
            </a:r>
            <a:r>
              <a:rPr sz="175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Arial"/>
                <a:cs typeface="Arial"/>
              </a:rPr>
              <a:t>SMP)</a:t>
            </a:r>
            <a:endParaRPr sz="1750">
              <a:latin typeface="Arial"/>
              <a:cs typeface="Arial"/>
            </a:endParaRPr>
          </a:p>
          <a:p>
            <a:pPr marL="12700" marR="240029">
              <a:lnSpc>
                <a:spcPct val="104600"/>
              </a:lnSpc>
              <a:spcBef>
                <a:spcPts val="1320"/>
              </a:spcBef>
            </a:pPr>
            <a:r>
              <a:rPr sz="175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pracovní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praxe</a:t>
            </a:r>
            <a:r>
              <a:rPr sz="175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v</a:t>
            </a:r>
            <a:r>
              <a:rPr sz="175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rozsahu</a:t>
            </a:r>
            <a:r>
              <a:rPr sz="175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plného</a:t>
            </a:r>
            <a:r>
              <a:rPr sz="175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úvazku</a:t>
            </a:r>
            <a:r>
              <a:rPr sz="175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v</a:t>
            </a:r>
            <a:r>
              <a:rPr sz="175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zahraničním</a:t>
            </a:r>
            <a:r>
              <a:rPr sz="175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podniku </a:t>
            </a:r>
            <a:r>
              <a:rPr sz="175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podnikem</a:t>
            </a:r>
            <a:r>
              <a:rPr sz="175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se</a:t>
            </a:r>
            <a:r>
              <a:rPr sz="175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rozumí</a:t>
            </a:r>
            <a:r>
              <a:rPr sz="175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(téměř)</a:t>
            </a:r>
            <a:r>
              <a:rPr sz="175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jakákoliv</a:t>
            </a:r>
            <a:r>
              <a:rPr sz="175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firma</a:t>
            </a:r>
            <a:r>
              <a:rPr sz="175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nebo</a:t>
            </a:r>
            <a:r>
              <a:rPr sz="175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veřejná</a:t>
            </a:r>
            <a:r>
              <a:rPr sz="175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instituce, </a:t>
            </a:r>
            <a:r>
              <a:rPr sz="1750" spc="-4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jejíž</a:t>
            </a:r>
            <a:r>
              <a:rPr sz="175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dirty="0">
                <a:solidFill>
                  <a:srgbClr val="001F5F"/>
                </a:solidFill>
                <a:latin typeface="Microsoft Sans Serif"/>
                <a:cs typeface="Microsoft Sans Serif"/>
              </a:rPr>
              <a:t>činnost</a:t>
            </a:r>
            <a:r>
              <a:rPr sz="175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odpovídá</a:t>
            </a:r>
            <a:r>
              <a:rPr sz="175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oboru</a:t>
            </a:r>
            <a:r>
              <a:rPr sz="175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studia</a:t>
            </a:r>
            <a:r>
              <a:rPr sz="175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stážisty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750" dirty="0">
                <a:solidFill>
                  <a:srgbClr val="001F5F"/>
                </a:solidFill>
                <a:latin typeface="Microsoft Sans Serif"/>
                <a:cs typeface="Microsoft Sans Serif"/>
              </a:rPr>
              <a:t>délka</a:t>
            </a:r>
            <a:r>
              <a:rPr sz="175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stáže</a:t>
            </a:r>
            <a:r>
              <a:rPr sz="175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60-360</a:t>
            </a:r>
            <a:r>
              <a:rPr sz="175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dní</a:t>
            </a:r>
            <a:r>
              <a:rPr sz="175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v</a:t>
            </a:r>
            <a:r>
              <a:rPr sz="175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jednom</a:t>
            </a:r>
            <a:r>
              <a:rPr sz="175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stupni</a:t>
            </a:r>
            <a:r>
              <a:rPr sz="175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studia</a:t>
            </a:r>
            <a:endParaRPr sz="17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Microsoft Sans Serif"/>
              <a:cs typeface="Microsoft Sans Serif"/>
            </a:endParaRPr>
          </a:p>
          <a:p>
            <a:pPr marL="40640">
              <a:lnSpc>
                <a:spcPct val="100000"/>
              </a:lnSpc>
            </a:pPr>
            <a:r>
              <a:rPr sz="1750" b="1" dirty="0">
                <a:solidFill>
                  <a:srgbClr val="C00000"/>
                </a:solidFill>
                <a:latin typeface="Arial"/>
                <a:cs typeface="Arial"/>
              </a:rPr>
              <a:t>Absolventská</a:t>
            </a:r>
            <a:r>
              <a:rPr sz="175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C00000"/>
                </a:solidFill>
                <a:latin typeface="Arial"/>
                <a:cs typeface="Arial"/>
              </a:rPr>
              <a:t>stáž</a:t>
            </a:r>
            <a:r>
              <a:rPr sz="175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Arial"/>
                <a:cs typeface="Arial"/>
              </a:rPr>
              <a:t>(recent</a:t>
            </a:r>
            <a:r>
              <a:rPr sz="175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C00000"/>
                </a:solidFill>
                <a:latin typeface="Arial"/>
                <a:cs typeface="Arial"/>
              </a:rPr>
              <a:t>graduate</a:t>
            </a:r>
            <a:r>
              <a:rPr sz="175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Arial"/>
                <a:cs typeface="Arial"/>
              </a:rPr>
              <a:t>traineeship,</a:t>
            </a:r>
            <a:r>
              <a:rPr sz="175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Arial"/>
                <a:cs typeface="Arial"/>
              </a:rPr>
              <a:t>SMP)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Arial"/>
              <a:cs typeface="Arial"/>
            </a:endParaRPr>
          </a:p>
          <a:p>
            <a:pPr marL="40640">
              <a:lnSpc>
                <a:spcPct val="100000"/>
              </a:lnSpc>
            </a:pPr>
            <a:r>
              <a:rPr sz="175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pracovní</a:t>
            </a:r>
            <a:r>
              <a:rPr sz="17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praxe</a:t>
            </a:r>
            <a:r>
              <a:rPr sz="175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v sjednaném</a:t>
            </a:r>
            <a:r>
              <a:rPr sz="175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podniku</a:t>
            </a:r>
            <a:endParaRPr sz="1750">
              <a:latin typeface="Microsoft Sans Serif"/>
              <a:cs typeface="Microsoft Sans Serif"/>
            </a:endParaRPr>
          </a:p>
          <a:p>
            <a:pPr marL="40640">
              <a:lnSpc>
                <a:spcPct val="100000"/>
              </a:lnSpc>
              <a:spcBef>
                <a:spcPts val="15"/>
              </a:spcBef>
            </a:pPr>
            <a:r>
              <a:rPr sz="1750" dirty="0">
                <a:solidFill>
                  <a:srgbClr val="001F5F"/>
                </a:solidFill>
                <a:latin typeface="Microsoft Sans Serif"/>
                <a:cs typeface="Microsoft Sans Serif"/>
              </a:rPr>
              <a:t>délka</a:t>
            </a:r>
            <a:r>
              <a:rPr sz="175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stáže</a:t>
            </a:r>
            <a:r>
              <a:rPr sz="175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60-360</a:t>
            </a:r>
            <a:r>
              <a:rPr sz="175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dní</a:t>
            </a:r>
            <a:r>
              <a:rPr sz="175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v</a:t>
            </a:r>
            <a:r>
              <a:rPr sz="175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jednom</a:t>
            </a:r>
            <a:r>
              <a:rPr sz="175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stupni</a:t>
            </a:r>
            <a:r>
              <a:rPr sz="175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studia</a:t>
            </a:r>
            <a:endParaRPr sz="1750">
              <a:latin typeface="Microsoft Sans Serif"/>
              <a:cs typeface="Microsoft Sans Serif"/>
            </a:endParaRPr>
          </a:p>
          <a:p>
            <a:pPr marL="40640">
              <a:lnSpc>
                <a:spcPct val="100000"/>
              </a:lnSpc>
              <a:spcBef>
                <a:spcPts val="95"/>
              </a:spcBef>
            </a:pP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na</a:t>
            </a:r>
            <a:r>
              <a:rPr sz="175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absolventskou</a:t>
            </a:r>
            <a:r>
              <a:rPr sz="175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stáž</a:t>
            </a:r>
            <a:r>
              <a:rPr sz="175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se</a:t>
            </a:r>
            <a:r>
              <a:rPr sz="175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musíte</a:t>
            </a:r>
            <a:r>
              <a:rPr sz="175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dirty="0">
                <a:solidFill>
                  <a:srgbClr val="001F5F"/>
                </a:solidFill>
                <a:latin typeface="Microsoft Sans Serif"/>
                <a:cs typeface="Microsoft Sans Serif"/>
              </a:rPr>
              <a:t>přihlásit</a:t>
            </a:r>
            <a:r>
              <a:rPr sz="175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ještě</a:t>
            </a:r>
            <a:r>
              <a:rPr sz="175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jako</a:t>
            </a:r>
            <a:r>
              <a:rPr sz="175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aktivní</a:t>
            </a:r>
            <a:r>
              <a:rPr sz="175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student</a:t>
            </a:r>
            <a:endParaRPr sz="17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750" b="1" spc="-10" dirty="0">
                <a:solidFill>
                  <a:srgbClr val="C00000"/>
                </a:solidFill>
                <a:latin typeface="Arial"/>
                <a:cs typeface="Arial"/>
              </a:rPr>
              <a:t>Kreditová</a:t>
            </a:r>
            <a:r>
              <a:rPr sz="175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C00000"/>
                </a:solidFill>
                <a:latin typeface="Arial"/>
                <a:cs typeface="Arial"/>
              </a:rPr>
              <a:t>mobility,</a:t>
            </a:r>
            <a:r>
              <a:rPr sz="175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C00000"/>
                </a:solidFill>
                <a:latin typeface="Arial"/>
                <a:cs typeface="Arial"/>
              </a:rPr>
              <a:t>praktická</a:t>
            </a:r>
            <a:r>
              <a:rPr sz="175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C00000"/>
                </a:solidFill>
                <a:latin typeface="Arial"/>
                <a:cs typeface="Arial"/>
              </a:rPr>
              <a:t>stáž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750" dirty="0">
                <a:solidFill>
                  <a:srgbClr val="001F5F"/>
                </a:solidFill>
                <a:latin typeface="Microsoft Sans Serif"/>
                <a:cs typeface="Microsoft Sans Serif"/>
              </a:rPr>
              <a:t>délka</a:t>
            </a:r>
            <a:r>
              <a:rPr sz="175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stáže</a:t>
            </a:r>
            <a:r>
              <a:rPr sz="1750" spc="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60</a:t>
            </a:r>
            <a:r>
              <a:rPr sz="175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dní</a:t>
            </a:r>
            <a:r>
              <a:rPr sz="175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dirty="0">
                <a:solidFill>
                  <a:srgbClr val="001F5F"/>
                </a:solidFill>
                <a:latin typeface="Microsoft Sans Serif"/>
                <a:cs typeface="Microsoft Sans Serif"/>
              </a:rPr>
              <a:t>na zahraničním</a:t>
            </a:r>
            <a:r>
              <a:rPr sz="175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partnerském</a:t>
            </a:r>
            <a:r>
              <a:rPr sz="175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5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vědecko-výzkumném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pracovišti</a:t>
            </a:r>
            <a:endParaRPr sz="175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5715" y="175260"/>
            <a:ext cx="3268980" cy="66598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4232" y="4130038"/>
            <a:ext cx="6781800" cy="3959860"/>
            <a:chOff x="1094232" y="4130038"/>
            <a:chExt cx="6781800" cy="3959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7209" y="7015567"/>
              <a:ext cx="1103222" cy="8664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232" y="4130038"/>
              <a:ext cx="6781800" cy="395935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047" y="4572"/>
            <a:ext cx="7865745" cy="3999229"/>
            <a:chOff x="3047" y="4572"/>
            <a:chExt cx="7865745" cy="399922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180" y="228600"/>
              <a:ext cx="6809282" cy="37749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7" y="4572"/>
              <a:ext cx="1272540" cy="130606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7" y="4130040"/>
            <a:ext cx="1214628" cy="121767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2" y="1092707"/>
            <a:ext cx="8000999" cy="52593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715" y="175260"/>
            <a:ext cx="3268980" cy="6659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510" y="1097026"/>
            <a:ext cx="5610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Blended</a:t>
            </a:r>
            <a:r>
              <a:rPr b="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b="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Intensive</a:t>
            </a:r>
            <a:r>
              <a:rPr b="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b="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Programme</a:t>
            </a: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6840" y="6144767"/>
            <a:ext cx="1900427" cy="194462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01640" y="5646418"/>
            <a:ext cx="2415540" cy="2409825"/>
            <a:chOff x="5501640" y="5646418"/>
            <a:chExt cx="2415540" cy="240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7209" y="7015567"/>
              <a:ext cx="1103222" cy="8664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1640" y="5646418"/>
              <a:ext cx="2415540" cy="24094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5259" y="445389"/>
            <a:ext cx="66579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Erasmus+</a:t>
            </a:r>
            <a:r>
              <a:rPr sz="4400" spc="-15" dirty="0"/>
              <a:t> </a:t>
            </a:r>
            <a:r>
              <a:rPr sz="4400" spc="-5" dirty="0"/>
              <a:t>kreditová</a:t>
            </a:r>
            <a:r>
              <a:rPr sz="4400" spc="-20" dirty="0"/>
              <a:t> </a:t>
            </a:r>
            <a:r>
              <a:rPr sz="4400" spc="-5" dirty="0"/>
              <a:t>mobilita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666699" y="1516126"/>
            <a:ext cx="4398010" cy="57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DVOUMĚSÍČNÍ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45" dirty="0">
                <a:latin typeface="Calibri"/>
                <a:cs typeface="Calibri"/>
              </a:rPr>
              <a:t>STÁŽ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</a:t>
            </a:r>
            <a:r>
              <a:rPr sz="1800" b="1" spc="-5" dirty="0">
                <a:latin typeface="Calibri"/>
                <a:cs typeface="Calibri"/>
              </a:rPr>
              <a:t> Bc., </a:t>
            </a:r>
            <a:r>
              <a:rPr sz="1800" b="1" spc="-45" dirty="0">
                <a:latin typeface="Calibri"/>
                <a:cs typeface="Calibri"/>
              </a:rPr>
              <a:t>Mgr.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Ph.D.</a:t>
            </a:r>
            <a:endParaRPr sz="1800">
              <a:latin typeface="Calibri"/>
              <a:cs typeface="Calibri"/>
            </a:endParaRPr>
          </a:p>
          <a:p>
            <a:pPr marL="12700" marR="1847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University</a:t>
            </a:r>
            <a:r>
              <a:rPr sz="1800" spc="-5" dirty="0">
                <a:latin typeface="Calibri"/>
                <a:cs typeface="Calibri"/>
              </a:rPr>
              <a:t> 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Sarajevo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Bosna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Hercegovina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University</a:t>
            </a:r>
            <a:r>
              <a:rPr sz="1800" spc="-5" dirty="0">
                <a:latin typeface="Calibri"/>
                <a:cs typeface="Calibri"/>
              </a:rPr>
              <a:t> 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Prishtina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Bosna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Hercegovina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Hebrew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University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Jerusalem –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Izrael </a:t>
            </a:r>
            <a:r>
              <a:rPr sz="1800" spc="-5" dirty="0">
                <a:latin typeface="Calibri"/>
                <a:cs typeface="Calibri"/>
              </a:rPr>
              <a:t> Hadassah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Academi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College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Izrael</a:t>
            </a:r>
            <a:endParaRPr sz="1800">
              <a:latin typeface="Calibri"/>
              <a:cs typeface="Calibri"/>
            </a:endParaRPr>
          </a:p>
          <a:p>
            <a:pPr marL="12700" marR="36766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Ben-Gurion </a:t>
            </a:r>
            <a:r>
              <a:rPr sz="1800" spc="-10" dirty="0">
                <a:latin typeface="Calibri"/>
                <a:cs typeface="Calibri"/>
              </a:rPr>
              <a:t>University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Negev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Izrael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Ilan </a:t>
            </a:r>
            <a:r>
              <a:rPr sz="1800" spc="-10" dirty="0">
                <a:latin typeface="Calibri"/>
                <a:cs typeface="Calibri"/>
              </a:rPr>
              <a:t>University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Izrael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DVOUMĚSÍČNÍ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45" dirty="0">
                <a:latin typeface="Calibri"/>
                <a:cs typeface="Calibri"/>
              </a:rPr>
              <a:t>STÁŽ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 Ph.D.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STUDENTY</a:t>
            </a:r>
            <a:endParaRPr sz="1800">
              <a:latin typeface="Calibri"/>
              <a:cs typeface="Calibri"/>
            </a:endParaRPr>
          </a:p>
          <a:p>
            <a:pPr marL="12700" marR="721360">
              <a:lnSpc>
                <a:spcPct val="100000"/>
              </a:lnSpc>
            </a:pPr>
            <a:r>
              <a:rPr sz="1800" spc="-35" dirty="0">
                <a:latin typeface="Calibri"/>
                <a:cs typeface="Calibri"/>
              </a:rPr>
              <a:t>Telavi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University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Gruzie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Georgian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Technical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University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Gruzie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Akaki </a:t>
            </a:r>
            <a:r>
              <a:rPr sz="1800" spc="-25" dirty="0">
                <a:latin typeface="Calibri"/>
                <a:cs typeface="Calibri"/>
              </a:rPr>
              <a:t>Tsereteli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University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Gruzie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University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Jordan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5" dirty="0">
                <a:latin typeface="Calibri"/>
                <a:cs typeface="Calibri"/>
              </a:rPr>
              <a:t>Jordánsko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Makerere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University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Uganda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University</a:t>
            </a:r>
            <a:r>
              <a:rPr sz="1800" spc="-5" dirty="0">
                <a:latin typeface="Calibri"/>
                <a:cs typeface="Calibri"/>
              </a:rPr>
              <a:t> 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Abuja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Nigérie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University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Gambia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Gambie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MĚSÍČNÍ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45" dirty="0">
                <a:latin typeface="Calibri"/>
                <a:cs typeface="Calibri"/>
              </a:rPr>
              <a:t>STÁŽ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 Ph.D.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STUDENTY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University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Sarajevo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Bosna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Hercegovina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University</a:t>
            </a:r>
            <a:r>
              <a:rPr sz="1800" spc="-5" dirty="0">
                <a:latin typeface="Calibri"/>
                <a:cs typeface="Calibri"/>
              </a:rPr>
              <a:t> 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Banja </a:t>
            </a:r>
            <a:r>
              <a:rPr sz="1800" spc="-15" dirty="0">
                <a:latin typeface="Calibri"/>
                <a:cs typeface="Calibri"/>
              </a:rPr>
              <a:t>Luka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Bosna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Hercegovina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Telavi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University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Gruzie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4591812"/>
            <a:ext cx="3268979" cy="66598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5715" y="175260"/>
            <a:ext cx="3268980" cy="6659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" y="2028444"/>
            <a:ext cx="7790688" cy="43921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9879" y="338192"/>
            <a:ext cx="1362004" cy="13505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6003" y="5268468"/>
            <a:ext cx="2921508" cy="113690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89392" cy="8089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7310" y="4939665"/>
            <a:ext cx="584390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155" dirty="0">
                <a:solidFill>
                  <a:srgbClr val="211E1F"/>
                </a:solidFill>
                <a:latin typeface="Trebuchet MS"/>
                <a:cs typeface="Trebuchet MS"/>
              </a:rPr>
              <a:t>Oceněna</a:t>
            </a:r>
            <a:r>
              <a:rPr sz="2300" b="0" dirty="0">
                <a:solidFill>
                  <a:srgbClr val="211E1F"/>
                </a:solidFill>
                <a:latin typeface="Trebuchet MS"/>
                <a:cs typeface="Trebuchet MS"/>
              </a:rPr>
              <a:t> </a:t>
            </a:r>
            <a:r>
              <a:rPr sz="2300" b="0" spc="20" dirty="0">
                <a:solidFill>
                  <a:srgbClr val="211E1F"/>
                </a:solidFill>
                <a:latin typeface="Trebuchet MS"/>
                <a:cs typeface="Trebuchet MS"/>
              </a:rPr>
              <a:t>prestižní</a:t>
            </a:r>
            <a:r>
              <a:rPr sz="2300" b="0" spc="-5" dirty="0">
                <a:solidFill>
                  <a:srgbClr val="211E1F"/>
                </a:solidFill>
                <a:latin typeface="Trebuchet MS"/>
                <a:cs typeface="Trebuchet MS"/>
              </a:rPr>
              <a:t> </a:t>
            </a:r>
            <a:r>
              <a:rPr sz="2300" b="0" spc="155" dirty="0">
                <a:solidFill>
                  <a:srgbClr val="211E1F"/>
                </a:solidFill>
                <a:latin typeface="Trebuchet MS"/>
                <a:cs typeface="Trebuchet MS"/>
              </a:rPr>
              <a:t>cenou</a:t>
            </a:r>
            <a:r>
              <a:rPr sz="2300" b="0" spc="15" dirty="0">
                <a:solidFill>
                  <a:srgbClr val="211E1F"/>
                </a:solidFill>
                <a:latin typeface="Trebuchet MS"/>
                <a:cs typeface="Trebuchet MS"/>
              </a:rPr>
              <a:t> </a:t>
            </a:r>
            <a:r>
              <a:rPr sz="2300" b="0" spc="20" dirty="0">
                <a:solidFill>
                  <a:srgbClr val="211E1F"/>
                </a:solidFill>
                <a:latin typeface="Trebuchet MS"/>
                <a:cs typeface="Trebuchet MS"/>
              </a:rPr>
              <a:t>Heiskell</a:t>
            </a:r>
            <a:r>
              <a:rPr sz="2300" b="0" spc="15" dirty="0">
                <a:solidFill>
                  <a:srgbClr val="211E1F"/>
                </a:solidFill>
                <a:latin typeface="Trebuchet MS"/>
                <a:cs typeface="Trebuchet MS"/>
              </a:rPr>
              <a:t> </a:t>
            </a:r>
            <a:r>
              <a:rPr sz="2300" b="0" spc="45" dirty="0">
                <a:solidFill>
                  <a:srgbClr val="211E1F"/>
                </a:solidFill>
                <a:latin typeface="Trebuchet MS"/>
                <a:cs typeface="Trebuchet MS"/>
              </a:rPr>
              <a:t>Awards.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89392" cy="80893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009" y="3446780"/>
            <a:ext cx="3628390" cy="3836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5000" spc="360" dirty="0">
                <a:solidFill>
                  <a:srgbClr val="FFFFFF"/>
                </a:solidFill>
                <a:latin typeface="Trebuchet MS"/>
                <a:cs typeface="Trebuchet MS"/>
              </a:rPr>
              <a:t>Evropské</a:t>
            </a:r>
            <a:endParaRPr sz="5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5000" spc="225" dirty="0">
                <a:solidFill>
                  <a:srgbClr val="FFFFFF"/>
                </a:solidFill>
                <a:latin typeface="Trebuchet MS"/>
                <a:cs typeface="Trebuchet MS"/>
              </a:rPr>
              <a:t>university</a:t>
            </a:r>
            <a:endParaRPr sz="5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5000" spc="665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endParaRPr sz="5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5000" spc="32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5000" spc="44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00" spc="3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5000" spc="68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5000" spc="44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00" spc="-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5000" spc="53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5000" spc="-2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5000" spc="28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5000" spc="225" dirty="0">
                <a:solidFill>
                  <a:srgbClr val="FFFFFF"/>
                </a:solidFill>
                <a:latin typeface="Trebuchet MS"/>
                <a:cs typeface="Trebuchet MS"/>
              </a:rPr>
              <a:t>m  </a:t>
            </a:r>
            <a:r>
              <a:rPr sz="5000" spc="575" dirty="0">
                <a:solidFill>
                  <a:srgbClr val="FFFFFF"/>
                </a:solidFill>
                <a:latin typeface="Trebuchet MS"/>
                <a:cs typeface="Trebuchet MS"/>
              </a:rPr>
              <a:t>HEROES</a:t>
            </a:r>
            <a:endParaRPr sz="5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5810" y="7088226"/>
            <a:ext cx="57619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„Cestujte,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abyste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unikli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životu,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ale</a:t>
            </a:r>
            <a:r>
              <a:rPr sz="1800" b="1" spc="-5" dirty="0">
                <a:latin typeface="Calibri"/>
                <a:cs typeface="Calibri"/>
              </a:rPr>
              <a:t> aby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život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neunikl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vám.“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anonym </a:t>
            </a:r>
            <a:r>
              <a:rPr sz="1800" b="1" i="1" dirty="0">
                <a:latin typeface="Calibri"/>
                <a:cs typeface="Calibri"/>
              </a:rPr>
              <a:t>z</a:t>
            </a:r>
            <a:r>
              <a:rPr sz="1800" b="1" i="1" spc="-10" dirty="0">
                <a:latin typeface="Calibri"/>
                <a:cs typeface="Calibri"/>
              </a:rPr>
              <a:t> internetu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708" y="2028444"/>
            <a:ext cx="5760720" cy="3240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947" y="383286"/>
            <a:ext cx="7413803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PhD</a:t>
            </a:r>
            <a:r>
              <a:rPr sz="4000" spc="-25" dirty="0"/>
              <a:t> </a:t>
            </a:r>
            <a:r>
              <a:rPr sz="4000" spc="-5" dirty="0" err="1"/>
              <a:t>výzkumné</a:t>
            </a:r>
            <a:r>
              <a:rPr sz="4000" spc="-30" dirty="0"/>
              <a:t> </a:t>
            </a:r>
            <a:r>
              <a:rPr sz="4000" spc="-5" dirty="0" err="1" smtClean="0"/>
              <a:t>pobyty</a:t>
            </a:r>
            <a:r>
              <a:rPr lang="cs-CZ" sz="4000" spc="-5" dirty="0" smtClean="0"/>
              <a:t> </a:t>
            </a:r>
            <a:r>
              <a:rPr lang="cs-CZ" sz="4000" spc="-5" dirty="0" smtClean="0">
                <a:solidFill>
                  <a:srgbClr val="FF0000"/>
                </a:solidFill>
              </a:rPr>
              <a:t>(aktuálně pouze </a:t>
            </a:r>
            <a:r>
              <a:rPr lang="cs-CZ" sz="4000" spc="-5" dirty="0" err="1" smtClean="0">
                <a:solidFill>
                  <a:srgbClr val="FF0000"/>
                </a:solidFill>
              </a:rPr>
              <a:t>zero</a:t>
            </a:r>
            <a:r>
              <a:rPr lang="cs-CZ" sz="4000" spc="-5" dirty="0" smtClean="0">
                <a:solidFill>
                  <a:srgbClr val="FF0000"/>
                </a:solidFill>
              </a:rPr>
              <a:t> </a:t>
            </a:r>
            <a:r>
              <a:rPr lang="cs-CZ" sz="4000" spc="-5" dirty="0" err="1" smtClean="0">
                <a:solidFill>
                  <a:srgbClr val="FF0000"/>
                </a:solidFill>
              </a:rPr>
              <a:t>grants</a:t>
            </a:r>
            <a:r>
              <a:rPr lang="cs-CZ" sz="4000" spc="-5" dirty="0" smtClean="0">
                <a:solidFill>
                  <a:srgbClr val="FF0000"/>
                </a:solidFill>
              </a:rPr>
              <a:t>)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946" y="1758950"/>
            <a:ext cx="4608169" cy="616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95275" indent="-28702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Stipendium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určeno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samostatnou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tvůrčí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činnost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vědeckých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pracovištích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supervisorů,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kteří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studenta </a:t>
            </a:r>
            <a:r>
              <a:rPr sz="1600" spc="-10" dirty="0">
                <a:latin typeface="Calibri"/>
                <a:cs typeface="Calibri"/>
              </a:rPr>
              <a:t>profesně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posunou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dál,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nikoliv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sběr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zásadních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dat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řešení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disertace.</a:t>
            </a:r>
            <a:endParaRPr sz="1600" dirty="0">
              <a:latin typeface="Calibri"/>
              <a:cs typeface="Calibri"/>
            </a:endParaRPr>
          </a:p>
          <a:p>
            <a:pPr marL="299085" marR="952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Mobility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budou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realizovány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zejména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na </a:t>
            </a:r>
            <a:r>
              <a:rPr sz="1600" spc="-10" dirty="0">
                <a:latin typeface="Calibri"/>
                <a:cs typeface="Calibri"/>
              </a:rPr>
              <a:t>výzkumných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pracovištích a univerzitách, zvláště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těch,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nimiž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má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univerzita uzavřenu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bilaterální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smlouvu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jsou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 </a:t>
            </a:r>
            <a:r>
              <a:rPr sz="1600" spc="-5" dirty="0">
                <a:latin typeface="Calibri"/>
                <a:cs typeface="Calibri"/>
              </a:rPr>
              <a:t> univerzitu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strategičtí.</a:t>
            </a:r>
            <a:endParaRPr sz="1600" dirty="0">
              <a:latin typeface="Calibri"/>
              <a:cs typeface="Calibri"/>
            </a:endParaRPr>
          </a:p>
          <a:p>
            <a:pPr marL="299085" marR="66484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Minimální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délka</a:t>
            </a:r>
            <a:r>
              <a:rPr sz="1600" spc="-5" dirty="0">
                <a:latin typeface="Calibri"/>
                <a:cs typeface="Calibri"/>
              </a:rPr>
              <a:t> stáže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30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dnů.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délky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nezapočítává cesta.</a:t>
            </a:r>
            <a:endParaRPr sz="1600" dirty="0">
              <a:latin typeface="Calibri"/>
              <a:cs typeface="Calibri"/>
            </a:endParaRPr>
          </a:p>
          <a:p>
            <a:pPr marL="299085" marR="5080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Primárně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stáž měla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být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realizována mimo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Evropu.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Pouze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případě, že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delší než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měsíc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zároveň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kratší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měsíce,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lze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požádat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výjimečně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také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stipendium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rámci </a:t>
            </a:r>
            <a:r>
              <a:rPr sz="1600" spc="-10" dirty="0">
                <a:latin typeface="Calibri"/>
                <a:cs typeface="Calibri"/>
              </a:rPr>
              <a:t>Evropy.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K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podpoře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stáží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rámci </a:t>
            </a:r>
            <a:r>
              <a:rPr sz="1600" spc="-10" dirty="0">
                <a:latin typeface="Calibri"/>
                <a:cs typeface="Calibri"/>
              </a:rPr>
              <a:t>Evropy,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které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jsou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delší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než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 měsíce,</a:t>
            </a:r>
            <a:endParaRPr sz="16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slouží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program</a:t>
            </a:r>
            <a:r>
              <a:rPr sz="1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Erasmus</a:t>
            </a:r>
            <a:r>
              <a:rPr sz="1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+</a:t>
            </a:r>
            <a:r>
              <a:rPr sz="1600" spc="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Výše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stipendia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odvíjí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délky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 místa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pobytu</a:t>
            </a:r>
            <a:r>
              <a:rPr sz="1600" spc="-5" dirty="0">
                <a:latin typeface="Calibri"/>
                <a:cs typeface="Calibri"/>
              </a:rPr>
              <a:t> 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je </a:t>
            </a:r>
            <a:r>
              <a:rPr sz="1600" spc="-5" dirty="0">
                <a:latin typeface="Calibri"/>
                <a:cs typeface="Calibri"/>
              </a:rPr>
              <a:t> odvislá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očekáváných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měsíčních pobytových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nákladů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 nákladů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dopravu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místa</a:t>
            </a:r>
            <a:r>
              <a:rPr sz="1600" spc="-10" dirty="0">
                <a:latin typeface="Calibri"/>
                <a:cs typeface="Calibri"/>
              </a:rPr>
              <a:t> konání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stáže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zpět,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maximální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výše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100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tis.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Kč.</a:t>
            </a:r>
            <a:endParaRPr sz="1600" dirty="0">
              <a:latin typeface="Calibri"/>
              <a:cs typeface="Calibri"/>
            </a:endParaRPr>
          </a:p>
          <a:p>
            <a:pPr marL="299085" marR="1587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Stipendium je možné přiznat každému </a:t>
            </a:r>
            <a:r>
              <a:rPr sz="1600" spc="-10" dirty="0">
                <a:latin typeface="Calibri"/>
                <a:cs typeface="Calibri"/>
              </a:rPr>
              <a:t>doktorskému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studentovi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kalendářním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roce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pouze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jednou.</a:t>
            </a:r>
            <a:endParaRPr sz="1600" dirty="0">
              <a:latin typeface="Calibri"/>
              <a:cs typeface="Calibri"/>
            </a:endParaRPr>
          </a:p>
          <a:p>
            <a:pPr marL="299085" marR="22987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Žádost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</a:t>
            </a:r>
            <a:r>
              <a:rPr sz="1600" spc="-10" dirty="0">
                <a:latin typeface="Calibri"/>
                <a:cs typeface="Calibri"/>
              </a:rPr>
              <a:t> nemůže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podat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žadatel,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který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minulosti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neúspěšně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ukončil </a:t>
            </a:r>
            <a:r>
              <a:rPr sz="1600" spc="-5" dirty="0">
                <a:latin typeface="Calibri"/>
                <a:cs typeface="Calibri"/>
              </a:rPr>
              <a:t>jakýkoliv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mobilitní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program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MENDELU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6840" y="3037332"/>
            <a:ext cx="2624554" cy="25862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PhD </a:t>
            </a:r>
            <a:r>
              <a:rPr sz="4000" spc="-5" dirty="0"/>
              <a:t>konference a krátkodobé </a:t>
            </a:r>
            <a:r>
              <a:rPr sz="4000" spc="-890" dirty="0"/>
              <a:t> </a:t>
            </a:r>
            <a:r>
              <a:rPr sz="4000" spc="-5" dirty="0"/>
              <a:t>pobyty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4525" y="1784985"/>
            <a:ext cx="459676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01600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je</a:t>
            </a:r>
            <a:r>
              <a:rPr sz="1800" dirty="0">
                <a:latin typeface="Calibri"/>
                <a:cs typeface="Calibri"/>
              </a:rPr>
              <a:t> možné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žádat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průběžně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 bázi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„first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come,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first </a:t>
            </a:r>
            <a:r>
              <a:rPr sz="1800" dirty="0">
                <a:latin typeface="Calibri"/>
                <a:cs typeface="Calibri"/>
              </a:rPr>
              <a:t>served“ – </a:t>
            </a:r>
            <a:r>
              <a:rPr sz="1800" spc="-5" dirty="0">
                <a:latin typeface="Calibri"/>
                <a:cs typeface="Calibri"/>
              </a:rPr>
              <a:t>nejpozději </a:t>
            </a:r>
            <a:r>
              <a:rPr sz="1800" dirty="0">
                <a:latin typeface="Calibri"/>
                <a:cs typeface="Calibri"/>
              </a:rPr>
              <a:t>však </a:t>
            </a:r>
            <a:r>
              <a:rPr sz="1800" spc="-5" dirty="0">
                <a:latin typeface="Calibri"/>
                <a:cs typeface="Calibri"/>
              </a:rPr>
              <a:t>do </a:t>
            </a:r>
            <a:r>
              <a:rPr sz="1800" dirty="0">
                <a:latin typeface="Calibri"/>
                <a:cs typeface="Calibri"/>
              </a:rPr>
              <a:t>30. 11.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příslušného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kalendářního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roku.</a:t>
            </a:r>
            <a:endParaRPr sz="1800" dirty="0">
              <a:latin typeface="Calibri"/>
              <a:cs typeface="Calibri"/>
            </a:endParaRPr>
          </a:p>
          <a:p>
            <a:pPr marL="299085" marR="21082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Stipendium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udělováno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pouze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 </a:t>
            </a:r>
            <a:r>
              <a:rPr sz="1800" spc="-5" dirty="0">
                <a:latin typeface="Calibri"/>
                <a:cs typeface="Calibri"/>
              </a:rPr>
              <a:t>podporu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aktivní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účasti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konferenci/vědeckém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sympoziu,</a:t>
            </a:r>
            <a:r>
              <a:rPr sz="1800" dirty="0">
                <a:latin typeface="Calibri"/>
                <a:cs typeface="Calibri"/>
              </a:rPr>
              <a:t> a 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 </a:t>
            </a:r>
            <a:r>
              <a:rPr sz="1800" spc="-5" dirty="0">
                <a:latin typeface="Calibri"/>
                <a:cs typeface="Calibri"/>
              </a:rPr>
              <a:t>základě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dokladu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přijetí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konferenčního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příspěvku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(resp.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abstraktu).</a:t>
            </a:r>
            <a:endParaRPr sz="1800" dirty="0">
              <a:latin typeface="Calibri"/>
              <a:cs typeface="Calibri"/>
            </a:endParaRPr>
          </a:p>
          <a:p>
            <a:pPr marL="299085" marR="6540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Výše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stipendia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 plné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výši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pokrývá náklady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registrační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poplatek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za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účast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</a:t>
            </a:r>
            <a:r>
              <a:rPr sz="1800" dirty="0">
                <a:latin typeface="Calibri"/>
                <a:cs typeface="Calibri"/>
              </a:rPr>
              <a:t> evropské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vědecké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konferenci,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ostatní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náklady si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studenti </a:t>
            </a:r>
            <a:r>
              <a:rPr sz="1800" dirty="0">
                <a:latin typeface="Calibri"/>
                <a:cs typeface="Calibri"/>
              </a:rPr>
              <a:t>hradí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sami,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příp.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</a:t>
            </a:r>
            <a:r>
              <a:rPr sz="1800" spc="-5" dirty="0">
                <a:latin typeface="Calibri"/>
                <a:cs typeface="Calibri"/>
              </a:rPr>
              <a:t> prostředků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ústavu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či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fakulty.</a:t>
            </a:r>
            <a:endParaRPr sz="1800" dirty="0">
              <a:latin typeface="Calibri"/>
              <a:cs typeface="Calibri"/>
            </a:endParaRPr>
          </a:p>
          <a:p>
            <a:pPr marL="299085" marR="585470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Žádost si nemůže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podat </a:t>
            </a:r>
            <a:r>
              <a:rPr sz="1800" dirty="0">
                <a:latin typeface="Calibri"/>
                <a:cs typeface="Calibri"/>
              </a:rPr>
              <a:t>žadatel,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který</a:t>
            </a:r>
            <a:r>
              <a:rPr sz="1800" dirty="0">
                <a:latin typeface="Calibri"/>
                <a:cs typeface="Calibri"/>
              </a:rPr>
              <a:t> v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minulosti neúspěšně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ukončil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jakýkoliv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mobilitní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program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MENDELU;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případně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student, který</a:t>
            </a:r>
            <a:r>
              <a:rPr sz="1800" dirty="0">
                <a:latin typeface="Calibri"/>
                <a:cs typeface="Calibri"/>
              </a:rPr>
              <a:t> má </a:t>
            </a:r>
            <a:r>
              <a:rPr sz="1800" spc="-5" dirty="0">
                <a:latin typeface="Calibri"/>
                <a:cs typeface="Calibri"/>
              </a:rPr>
              <a:t>vůči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MENDELU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dluhy.</a:t>
            </a:r>
            <a:endParaRPr sz="18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Přidělení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stipendia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není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nárokové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jeho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přiznání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rozhoduje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výhradně</a:t>
            </a:r>
            <a:r>
              <a:rPr sz="1800" spc="-5" dirty="0">
                <a:latin typeface="Calibri"/>
                <a:cs typeface="Calibri"/>
              </a:rPr>
              <a:t> prorektor/ka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mezinárodní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vztahy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internacionalizaci.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2372" y="2501478"/>
            <a:ext cx="2863675" cy="28635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1280" y="1826133"/>
            <a:ext cx="294640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latin typeface="Calibri"/>
                <a:cs typeface="Calibri"/>
              </a:rPr>
              <a:t>Akademická</a:t>
            </a:r>
            <a:r>
              <a:rPr sz="2400" b="0" spc="-65" dirty="0">
                <a:latin typeface="Calibri"/>
                <a:cs typeface="Calibri"/>
              </a:rPr>
              <a:t> </a:t>
            </a:r>
            <a:r>
              <a:rPr sz="2400" b="0" spc="5" dirty="0">
                <a:latin typeface="Calibri"/>
                <a:cs typeface="Calibri"/>
              </a:rPr>
              <a:t>informační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0" spc="5" dirty="0">
                <a:latin typeface="Calibri"/>
                <a:cs typeface="Calibri"/>
              </a:rPr>
              <a:t>agentura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7653" y="3239516"/>
            <a:ext cx="179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5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Vyhledávač</a:t>
            </a:r>
            <a:r>
              <a:rPr sz="1200" b="1" u="sng" spc="15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b="1" u="sng" spc="5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stipendií</a:t>
            </a:r>
            <a:r>
              <a:rPr sz="1200" b="1" u="sng" spc="1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b="1" u="sng" spc="6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AIA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7653" y="3422142"/>
            <a:ext cx="3609340" cy="9588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15" dirty="0">
                <a:latin typeface="Calibri"/>
                <a:cs typeface="Calibri"/>
              </a:rPr>
              <a:t>přehledy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jednotlivých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nabídek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.pdf</a:t>
            </a:r>
            <a:endParaRPr sz="120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45" dirty="0">
                <a:latin typeface="Calibri"/>
                <a:cs typeface="Calibri"/>
              </a:rPr>
              <a:t>možnost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filtrování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podle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cílové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země</a:t>
            </a:r>
            <a:endParaRPr sz="1200">
              <a:latin typeface="Calibri"/>
              <a:cs typeface="Calibri"/>
            </a:endParaRPr>
          </a:p>
          <a:p>
            <a:pPr marL="218440" marR="5080" indent="-205740">
              <a:lnSpc>
                <a:spcPct val="109200"/>
              </a:lnSpc>
              <a:spcBef>
                <a:spcPts val="310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30" dirty="0">
                <a:latin typeface="Calibri"/>
                <a:cs typeface="Calibri"/>
              </a:rPr>
              <a:t>nabídky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na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nadcházející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akademický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rok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hromadně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zveřejňovány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září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7653" y="4527931"/>
            <a:ext cx="2127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latin typeface="Calibri"/>
                <a:cs typeface="Calibri"/>
              </a:rPr>
              <a:t>Katalog</a:t>
            </a:r>
            <a:r>
              <a:rPr sz="1200" b="1" spc="13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stipendijních</a:t>
            </a:r>
            <a:r>
              <a:rPr sz="1200" b="1" spc="75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nabídek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7653" y="4711243"/>
            <a:ext cx="3782695" cy="76644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25" dirty="0">
                <a:latin typeface="Calibri"/>
                <a:cs typeface="Calibri"/>
              </a:rPr>
              <a:t>elektronická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publikace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online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.pdf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ke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stažení</a:t>
            </a:r>
            <a:endParaRPr sz="120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35" dirty="0">
                <a:latin typeface="Calibri"/>
                <a:cs typeface="Calibri"/>
              </a:rPr>
              <a:t>souhrn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nabídek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na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nadcházející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akademický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rok</a:t>
            </a:r>
            <a:endParaRPr sz="120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7804" algn="l"/>
                <a:tab pos="218440" algn="l"/>
              </a:tabLst>
            </a:pPr>
            <a:r>
              <a:rPr sz="1200" spc="25" dirty="0">
                <a:latin typeface="Calibri"/>
                <a:cs typeface="Calibri"/>
              </a:rPr>
              <a:t>zveřejňován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každoročně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září/říjnu</a:t>
            </a:r>
            <a:r>
              <a:rPr sz="1200" spc="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2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na</a:t>
            </a:r>
            <a:r>
              <a:rPr sz="1200" u="sng" spc="8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u="sng" spc="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stránkách</a:t>
            </a:r>
            <a:r>
              <a:rPr sz="1200" u="sng" spc="114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u="sng" spc="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AIA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9091" y="3355848"/>
            <a:ext cx="1763395" cy="1550035"/>
          </a:xfrm>
          <a:prstGeom prst="rect">
            <a:avLst/>
          </a:prstGeom>
          <a:solidFill>
            <a:srgbClr val="82B6D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80975" marR="213995">
              <a:lnSpc>
                <a:spcPct val="115599"/>
              </a:lnSpc>
              <a:spcBef>
                <a:spcPts val="565"/>
              </a:spcBef>
            </a:pPr>
            <a:r>
              <a:rPr sz="950" spc="1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stránkách AIA </a:t>
            </a:r>
            <a:r>
              <a:rPr sz="9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naleznete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informace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o 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mnoha </a:t>
            </a:r>
            <a:r>
              <a:rPr sz="950" spc="15" dirty="0">
                <a:solidFill>
                  <a:srgbClr val="FFFFFF"/>
                </a:solidFill>
                <a:latin typeface="Calibri"/>
                <a:cs typeface="Calibri"/>
              </a:rPr>
              <a:t>dalších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 nabídkách </a:t>
            </a:r>
            <a:r>
              <a:rPr sz="95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stipendií,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stáží,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pobytů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5" dirty="0">
                <a:solidFill>
                  <a:srgbClr val="FFFFFF"/>
                </a:solidFill>
                <a:latin typeface="Calibri"/>
                <a:cs typeface="Calibri"/>
              </a:rPr>
              <a:t>vzdělávacích</a:t>
            </a:r>
            <a:r>
              <a:rPr sz="9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15" dirty="0">
                <a:solidFill>
                  <a:srgbClr val="FFFFFF"/>
                </a:solidFill>
                <a:latin typeface="Calibri"/>
                <a:cs typeface="Calibri"/>
              </a:rPr>
              <a:t>akcí 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různých </a:t>
            </a:r>
            <a:r>
              <a:rPr sz="95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institucí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356235">
              <a:lnSpc>
                <a:spcPct val="100000"/>
              </a:lnSpc>
            </a:pPr>
            <a:r>
              <a:rPr sz="950" spc="5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u="sng" spc="6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další</a:t>
            </a:r>
            <a:r>
              <a:rPr sz="1200" u="sng" spc="65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u="sng" spc="2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nabídky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1447" y="2092452"/>
            <a:ext cx="1065276" cy="122224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2392" y="5779003"/>
            <a:ext cx="1770478" cy="17708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2752" y="916305"/>
            <a:ext cx="3822700" cy="389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b="0" spc="15" dirty="0">
                <a:solidFill>
                  <a:srgbClr val="C00000"/>
                </a:solidFill>
                <a:latin typeface="Calibri"/>
                <a:cs typeface="Calibri"/>
              </a:rPr>
              <a:t>Studentské</a:t>
            </a:r>
            <a:r>
              <a:rPr sz="2350" b="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50" b="0" spc="15" dirty="0">
                <a:solidFill>
                  <a:srgbClr val="C00000"/>
                </a:solidFill>
                <a:latin typeface="Calibri"/>
                <a:cs typeface="Calibri"/>
              </a:rPr>
              <a:t>stipendium</a:t>
            </a:r>
            <a:r>
              <a:rPr sz="2350" b="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50" b="0" spc="15" dirty="0">
                <a:solidFill>
                  <a:srgbClr val="C00000"/>
                </a:solidFill>
                <a:latin typeface="Calibri"/>
                <a:cs typeface="Calibri"/>
              </a:rPr>
              <a:t>do</a:t>
            </a:r>
            <a:r>
              <a:rPr sz="2350" b="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50" b="0" spc="20" dirty="0">
                <a:solidFill>
                  <a:srgbClr val="C00000"/>
                </a:solidFill>
                <a:latin typeface="Calibri"/>
                <a:cs typeface="Calibri"/>
              </a:rPr>
              <a:t>USA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ts val="2055"/>
              </a:lnSpc>
              <a:spcBef>
                <a:spcPts val="100"/>
              </a:spcBef>
            </a:pPr>
            <a:r>
              <a:rPr spc="-5" dirty="0"/>
              <a:t>Pro</a:t>
            </a:r>
            <a:r>
              <a:rPr spc="5" dirty="0"/>
              <a:t> </a:t>
            </a:r>
            <a:r>
              <a:rPr spc="-5" dirty="0"/>
              <a:t>(post)graduální</a:t>
            </a:r>
            <a:r>
              <a:rPr spc="25" dirty="0"/>
              <a:t> </a:t>
            </a:r>
            <a:r>
              <a:rPr spc="-5" dirty="0"/>
              <a:t>studium</a:t>
            </a:r>
            <a:r>
              <a:rPr spc="1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výzkum</a:t>
            </a:r>
            <a:r>
              <a:rPr dirty="0"/>
              <a:t> </a:t>
            </a:r>
            <a:r>
              <a:rPr spc="-5" dirty="0"/>
              <a:t>(</a:t>
            </a:r>
            <a:r>
              <a:rPr spc="-5" dirty="0">
                <a:solidFill>
                  <a:srgbClr val="FF0000"/>
                </a:solidFill>
              </a:rPr>
              <a:t>po</a:t>
            </a:r>
            <a:r>
              <a:rPr spc="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ukončení</a:t>
            </a:r>
            <a:r>
              <a:rPr spc="3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bakalářského</a:t>
            </a:r>
          </a:p>
          <a:p>
            <a:pPr marL="103505">
              <a:lnSpc>
                <a:spcPts val="2055"/>
              </a:lnSpc>
            </a:pPr>
            <a:r>
              <a:rPr spc="-5" dirty="0">
                <a:solidFill>
                  <a:srgbClr val="FF0000"/>
                </a:solidFill>
              </a:rPr>
              <a:t>studia</a:t>
            </a:r>
            <a:r>
              <a:rPr spc="-5" dirty="0"/>
              <a:t>)</a:t>
            </a:r>
          </a:p>
          <a:p>
            <a:pPr marL="90805">
              <a:lnSpc>
                <a:spcPct val="100000"/>
              </a:lnSpc>
              <a:spcBef>
                <a:spcPts val="25"/>
              </a:spcBef>
            </a:pPr>
            <a:endParaRPr sz="1600"/>
          </a:p>
          <a:p>
            <a:pPr marL="103505" marR="469900">
              <a:lnSpc>
                <a:spcPts val="1939"/>
              </a:lnSpc>
            </a:pPr>
            <a:r>
              <a:rPr spc="-5" dirty="0"/>
              <a:t>Stipendium</a:t>
            </a:r>
            <a:r>
              <a:rPr spc="5" dirty="0"/>
              <a:t> </a:t>
            </a:r>
            <a:r>
              <a:rPr spc="-5" dirty="0"/>
              <a:t>na</a:t>
            </a:r>
            <a:r>
              <a:rPr spc="10" dirty="0"/>
              <a:t> </a:t>
            </a:r>
            <a:r>
              <a:rPr spc="-5" dirty="0"/>
              <a:t>jeden</a:t>
            </a:r>
            <a:r>
              <a:rPr spc="25" dirty="0"/>
              <a:t> </a:t>
            </a:r>
            <a:r>
              <a:rPr spc="-5" dirty="0"/>
              <a:t>školní </a:t>
            </a:r>
            <a:r>
              <a:rPr dirty="0"/>
              <a:t>rok</a:t>
            </a:r>
            <a:r>
              <a:rPr spc="5" dirty="0"/>
              <a:t> </a:t>
            </a:r>
            <a:r>
              <a:rPr dirty="0"/>
              <a:t>– 9</a:t>
            </a:r>
            <a:r>
              <a:rPr spc="10" dirty="0"/>
              <a:t> </a:t>
            </a:r>
            <a:r>
              <a:rPr spc="-5" dirty="0"/>
              <a:t>měsíců</a:t>
            </a:r>
            <a:r>
              <a:rPr spc="5" dirty="0"/>
              <a:t> </a:t>
            </a:r>
            <a:r>
              <a:rPr dirty="0"/>
              <a:t>- s možností</a:t>
            </a:r>
            <a:r>
              <a:rPr spc="5" dirty="0"/>
              <a:t> </a:t>
            </a:r>
            <a:r>
              <a:rPr spc="-5" dirty="0"/>
              <a:t>studia </a:t>
            </a:r>
            <a:r>
              <a:rPr dirty="0"/>
              <a:t> </a:t>
            </a:r>
            <a:r>
              <a:rPr spc="-5" dirty="0"/>
              <a:t>programů</a:t>
            </a:r>
            <a:r>
              <a:rPr spc="20" dirty="0"/>
              <a:t> </a:t>
            </a:r>
            <a:r>
              <a:rPr dirty="0"/>
              <a:t>Master's,</a:t>
            </a:r>
            <a:r>
              <a:rPr spc="-10" dirty="0"/>
              <a:t> </a:t>
            </a:r>
            <a:r>
              <a:rPr spc="-5" dirty="0"/>
              <a:t>Ph.D.</a:t>
            </a:r>
            <a:r>
              <a:rPr spc="-10" dirty="0"/>
              <a:t> </a:t>
            </a:r>
            <a:r>
              <a:rPr dirty="0"/>
              <a:t>či</a:t>
            </a:r>
            <a:r>
              <a:rPr spc="-5" dirty="0"/>
              <a:t> </a:t>
            </a:r>
            <a:r>
              <a:rPr dirty="0"/>
              <a:t>„non-degree”</a:t>
            </a:r>
            <a:r>
              <a:rPr spc="-5" dirty="0"/>
              <a:t> </a:t>
            </a:r>
            <a:r>
              <a:rPr dirty="0"/>
              <a:t>nebo </a:t>
            </a:r>
            <a:r>
              <a:rPr spc="-5" dirty="0"/>
              <a:t>samostatného </a:t>
            </a:r>
            <a:r>
              <a:rPr spc="-395" dirty="0"/>
              <a:t> </a:t>
            </a:r>
            <a:r>
              <a:rPr dirty="0"/>
              <a:t>výzkumu</a:t>
            </a:r>
            <a:r>
              <a:rPr spc="-5" dirty="0"/>
              <a:t> jako „</a:t>
            </a:r>
            <a:r>
              <a:rPr spc="-5" dirty="0">
                <a:solidFill>
                  <a:srgbClr val="FF0000"/>
                </a:solidFill>
              </a:rPr>
              <a:t>visiting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research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student</a:t>
            </a:r>
            <a:r>
              <a:rPr spc="-5" dirty="0"/>
              <a:t>“</a:t>
            </a:r>
          </a:p>
          <a:p>
            <a:pPr marL="90805">
              <a:lnSpc>
                <a:spcPct val="100000"/>
              </a:lnSpc>
              <a:spcBef>
                <a:spcPts val="60"/>
              </a:spcBef>
            </a:pPr>
            <a:endParaRPr sz="1350"/>
          </a:p>
          <a:p>
            <a:pPr marL="103505">
              <a:lnSpc>
                <a:spcPct val="100000"/>
              </a:lnSpc>
            </a:pPr>
            <a:r>
              <a:rPr spc="-5" dirty="0"/>
              <a:t>Školné</a:t>
            </a:r>
            <a:r>
              <a:rPr dirty="0"/>
              <a:t> </a:t>
            </a:r>
            <a:r>
              <a:rPr spc="-5" dirty="0"/>
              <a:t>do</a:t>
            </a:r>
            <a:r>
              <a:rPr spc="-15" dirty="0"/>
              <a:t> </a:t>
            </a:r>
            <a:r>
              <a:rPr dirty="0"/>
              <a:t>výše</a:t>
            </a:r>
            <a:r>
              <a:rPr spc="-15" dirty="0"/>
              <a:t> </a:t>
            </a:r>
            <a:r>
              <a:rPr dirty="0"/>
              <a:t>15</a:t>
            </a:r>
            <a:r>
              <a:rPr spc="-5" dirty="0"/>
              <a:t> </a:t>
            </a:r>
            <a:r>
              <a:rPr dirty="0"/>
              <a:t>000</a:t>
            </a:r>
            <a:r>
              <a:rPr spc="-15" dirty="0"/>
              <a:t> </a:t>
            </a:r>
            <a:r>
              <a:rPr dirty="0"/>
              <a:t>USD</a:t>
            </a:r>
          </a:p>
          <a:p>
            <a:pPr marL="90805">
              <a:lnSpc>
                <a:spcPct val="100000"/>
              </a:lnSpc>
              <a:spcBef>
                <a:spcPts val="20"/>
              </a:spcBef>
            </a:pPr>
            <a:endParaRPr sz="1400"/>
          </a:p>
          <a:p>
            <a:pPr marL="103505">
              <a:lnSpc>
                <a:spcPct val="100000"/>
              </a:lnSpc>
            </a:pPr>
            <a:r>
              <a:rPr spc="-5" dirty="0">
                <a:solidFill>
                  <a:srgbClr val="FF0000"/>
                </a:solidFill>
              </a:rPr>
              <a:t>Životní náklady,</a:t>
            </a:r>
            <a:r>
              <a:rPr dirty="0">
                <a:solidFill>
                  <a:srgbClr val="FF0000"/>
                </a:solidFill>
              </a:rPr>
              <a:t> cestovné, zdravotní </a:t>
            </a:r>
            <a:r>
              <a:rPr spc="-5" dirty="0">
                <a:solidFill>
                  <a:srgbClr val="FF0000"/>
                </a:solidFill>
              </a:rPr>
              <a:t>pojištění</a:t>
            </a:r>
          </a:p>
          <a:p>
            <a:pPr marL="90805">
              <a:lnSpc>
                <a:spcPct val="100000"/>
              </a:lnSpc>
              <a:spcBef>
                <a:spcPts val="25"/>
              </a:spcBef>
            </a:pPr>
            <a:endParaRPr sz="1750"/>
          </a:p>
          <a:p>
            <a:pPr marL="103505" marR="36195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Výzkumný </a:t>
            </a:r>
            <a:r>
              <a:rPr b="1" dirty="0">
                <a:latin typeface="Calibri"/>
                <a:cs typeface="Calibri"/>
              </a:rPr>
              <a:t>pobyt </a:t>
            </a:r>
            <a:r>
              <a:rPr b="1" spc="-5" dirty="0">
                <a:latin typeface="Calibri"/>
                <a:cs typeface="Calibri"/>
              </a:rPr>
              <a:t>(visiting research student) </a:t>
            </a:r>
            <a:r>
              <a:rPr spc="-5" dirty="0"/>
              <a:t>pro práci na </a:t>
            </a:r>
            <a:r>
              <a:rPr dirty="0"/>
              <a:t> samostatném</a:t>
            </a:r>
            <a:r>
              <a:rPr spc="-15" dirty="0"/>
              <a:t> </a:t>
            </a:r>
            <a:r>
              <a:rPr dirty="0"/>
              <a:t>vlastním výzkumném </a:t>
            </a:r>
            <a:r>
              <a:rPr spc="-5" dirty="0"/>
              <a:t>projektu, např.</a:t>
            </a:r>
            <a:r>
              <a:rPr dirty="0"/>
              <a:t> </a:t>
            </a:r>
            <a:r>
              <a:rPr spc="-5" dirty="0"/>
              <a:t>dizertační</a:t>
            </a:r>
            <a:r>
              <a:rPr spc="30" dirty="0"/>
              <a:t> </a:t>
            </a:r>
            <a:r>
              <a:rPr spc="-10" dirty="0"/>
              <a:t>práci,</a:t>
            </a:r>
          </a:p>
          <a:p>
            <a:pPr marL="90805">
              <a:lnSpc>
                <a:spcPct val="100000"/>
              </a:lnSpc>
              <a:spcBef>
                <a:spcPts val="20"/>
              </a:spcBef>
            </a:pPr>
            <a:endParaRPr sz="1750"/>
          </a:p>
          <a:p>
            <a:pPr marL="103505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Absolvování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celého</a:t>
            </a:r>
            <a:r>
              <a:rPr b="1" spc="-5" dirty="0">
                <a:latin typeface="Calibri"/>
                <a:cs typeface="Calibri"/>
              </a:rPr>
              <a:t> studia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(degree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student)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spc="-5" dirty="0"/>
              <a:t>vedoucí</a:t>
            </a:r>
            <a:r>
              <a:rPr spc="25" dirty="0"/>
              <a:t> </a:t>
            </a:r>
            <a:r>
              <a:rPr dirty="0"/>
              <a:t>k</a:t>
            </a:r>
            <a:r>
              <a:rPr spc="5" dirty="0"/>
              <a:t> </a:t>
            </a:r>
            <a:r>
              <a:rPr spc="-5" dirty="0"/>
              <a:t>zisku</a:t>
            </a:r>
            <a:r>
              <a:rPr spc="5" dirty="0"/>
              <a:t> </a:t>
            </a:r>
            <a:r>
              <a:rPr spc="-5" dirty="0"/>
              <a:t>titulu</a:t>
            </a:r>
          </a:p>
          <a:p>
            <a:pPr marL="10350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na americké</a:t>
            </a:r>
            <a:r>
              <a:rPr spc="10" dirty="0"/>
              <a:t> </a:t>
            </a:r>
            <a:r>
              <a:rPr spc="-5" dirty="0"/>
              <a:t>univerzitě,</a:t>
            </a:r>
            <a:r>
              <a:rPr spc="15" dirty="0"/>
              <a:t> </a:t>
            </a:r>
            <a:r>
              <a:rPr spc="-5" dirty="0"/>
              <a:t>stipendium</a:t>
            </a:r>
            <a:r>
              <a:rPr spc="10" dirty="0"/>
              <a:t> </a:t>
            </a:r>
            <a:r>
              <a:rPr spc="-5" dirty="0"/>
              <a:t>pokrývá</a:t>
            </a:r>
            <a:r>
              <a:rPr spc="-10" dirty="0"/>
              <a:t> </a:t>
            </a:r>
            <a:r>
              <a:rPr spc="-5" dirty="0"/>
              <a:t>pouze</a:t>
            </a:r>
            <a:r>
              <a:rPr spc="10" dirty="0"/>
              <a:t> </a:t>
            </a:r>
            <a:r>
              <a:rPr spc="-5" dirty="0"/>
              <a:t>první</a:t>
            </a:r>
            <a:r>
              <a:rPr spc="5" dirty="0"/>
              <a:t> </a:t>
            </a:r>
            <a:r>
              <a:rPr dirty="0"/>
              <a:t>rok</a:t>
            </a:r>
            <a:r>
              <a:rPr spc="-10" dirty="0"/>
              <a:t> </a:t>
            </a:r>
            <a:r>
              <a:rPr dirty="0"/>
              <a:t>studia,</a:t>
            </a:r>
          </a:p>
          <a:p>
            <a:pPr marL="90805">
              <a:lnSpc>
                <a:spcPct val="100000"/>
              </a:lnSpc>
              <a:spcBef>
                <a:spcPts val="25"/>
              </a:spcBef>
            </a:pPr>
            <a:endParaRPr sz="1750"/>
          </a:p>
          <a:p>
            <a:pPr marL="103505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Studijní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pobyt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(non-degree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student)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spc="-5" dirty="0"/>
              <a:t>nevedoucí</a:t>
            </a:r>
            <a:r>
              <a:rPr dirty="0"/>
              <a:t> k</a:t>
            </a:r>
            <a:r>
              <a:rPr spc="5" dirty="0"/>
              <a:t> </a:t>
            </a:r>
            <a:r>
              <a:rPr spc="-5" dirty="0"/>
              <a:t>zisku</a:t>
            </a:r>
            <a:r>
              <a:rPr spc="15" dirty="0"/>
              <a:t> </a:t>
            </a:r>
            <a:r>
              <a:rPr spc="-5" dirty="0"/>
              <a:t>titulu.</a:t>
            </a:r>
          </a:p>
          <a:p>
            <a:pPr marL="90805">
              <a:lnSpc>
                <a:spcPct val="100000"/>
              </a:lnSpc>
              <a:spcBef>
                <a:spcPts val="20"/>
              </a:spcBef>
            </a:pPr>
            <a:endParaRPr sz="1600"/>
          </a:p>
          <a:p>
            <a:pPr marL="103505" marR="5080">
              <a:lnSpc>
                <a:spcPts val="1939"/>
              </a:lnSpc>
            </a:pPr>
            <a:r>
              <a:rPr b="1" spc="-5" dirty="0">
                <a:latin typeface="Calibri"/>
                <a:cs typeface="Calibri"/>
              </a:rPr>
              <a:t>dvě uzávěrky během akademického roku </a:t>
            </a:r>
            <a:r>
              <a:rPr b="1" dirty="0">
                <a:latin typeface="Calibri"/>
                <a:cs typeface="Calibri"/>
              </a:rPr>
              <a:t>a délka pobytu v </a:t>
            </a:r>
            <a:r>
              <a:rPr b="1" spc="-5" dirty="0">
                <a:latin typeface="Calibri"/>
                <a:cs typeface="Calibri"/>
              </a:rPr>
              <a:t>rozmezí </a:t>
            </a:r>
            <a:r>
              <a:rPr b="1" spc="-40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4-9 </a:t>
            </a:r>
            <a:r>
              <a:rPr b="1" dirty="0">
                <a:latin typeface="Calibri"/>
                <a:cs typeface="Calibri"/>
              </a:rPr>
              <a:t>měsíců,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 podle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potřeb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projektu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(1.9.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1.2)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8467" y="156972"/>
            <a:ext cx="2215889" cy="3139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164" y="4883150"/>
            <a:ext cx="4352925" cy="192405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45" y="489377"/>
            <a:ext cx="7294130" cy="18049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09" y="2901950"/>
            <a:ext cx="6929437" cy="15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95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3657</Words>
  <Application>Microsoft Office PowerPoint</Application>
  <PresentationFormat>Vlastní</PresentationFormat>
  <Paragraphs>602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61" baseType="lpstr">
      <vt:lpstr>Arial</vt:lpstr>
      <vt:lpstr>Arial Black</vt:lpstr>
      <vt:lpstr>Calibri</vt:lpstr>
      <vt:lpstr>Cambria</vt:lpstr>
      <vt:lpstr>Lucida Sans Unicode</vt:lpstr>
      <vt:lpstr>Microsoft Sans Serif</vt:lpstr>
      <vt:lpstr>Symbol</vt:lpstr>
      <vt:lpstr>Tahoma</vt:lpstr>
      <vt:lpstr>Times New Roman</vt:lpstr>
      <vt:lpstr>Trebuchet MS</vt:lpstr>
      <vt:lpstr>Wingdings</vt:lpstr>
      <vt:lpstr>Office Theme</vt:lpstr>
      <vt:lpstr>Možnosti mobilit pro  PhD studenty</vt:lpstr>
      <vt:lpstr>Stipendijní možnosti pro PhD</vt:lpstr>
      <vt:lpstr>Stipendijní  možnosti skrze OMVI</vt:lpstr>
      <vt:lpstr>Výběrové řízení na mobility</vt:lpstr>
      <vt:lpstr>PhD výzkumné pobyty (aktuálně pouze zero grants)</vt:lpstr>
      <vt:lpstr>PhD konference a krátkodobé  pobyty</vt:lpstr>
      <vt:lpstr>Akademická informační agentura</vt:lpstr>
      <vt:lpstr>Studentské stipendium do USA</vt:lpstr>
      <vt:lpstr>Prezentace aplikace PowerPoint</vt:lpstr>
      <vt:lpstr>Stipendia udělovaná na základě  mezinárodních smluv</vt:lpstr>
      <vt:lpstr>Nabídka Ph.D. stipendií v rámci tzv.  "Sandwich program"</vt:lpstr>
      <vt:lpstr>"Barrande Fellowship Programme"</vt:lpstr>
      <vt:lpstr>Prezentace aplikace PowerPoint</vt:lpstr>
      <vt:lpstr>Stipendia udělovaná na základě  mezinárodních smluv</vt:lpstr>
      <vt:lpstr>Obecně o stipendijní nabídce – Německo &amp; Švýcarsko</vt:lpstr>
      <vt:lpstr>Česko-bavorská vysokoškolská agentura</vt:lpstr>
      <vt:lpstr>Stipendia BTHA  Bavorsko</vt:lpstr>
      <vt:lpstr>Stipendia BTHA – přehled</vt:lpstr>
      <vt:lpstr>Stipendia švýcarské  vlády</vt:lpstr>
      <vt:lpstr>Swiss Government Excellence Scholarships</vt:lpstr>
      <vt:lpstr>Prezentace aplikace PowerPoint</vt:lpstr>
      <vt:lpstr>Německá akademická  výměnná služba</vt:lpstr>
      <vt:lpstr>Stipendia DAAD 2024–2025</vt:lpstr>
      <vt:lpstr>STIPENDIJNÍ NABÍDKY DAAD</vt:lpstr>
      <vt:lpstr>STIPENDIJNÍ NABÍDKY DAAD Studijní stipendia pro absolventy</vt:lpstr>
      <vt:lpstr>STIPENDIJNÍ NABÍDKY DAAD Výzkumná stipendia pro</vt:lpstr>
      <vt:lpstr>STIPENDIJNÍ NABÍDKY DAAD Výzkumné pobyty pro VŠ učitele</vt:lpstr>
      <vt:lpstr>STIPENDIJNÍ NABÍDKY DAAD</vt:lpstr>
      <vt:lpstr>Prezentace aplikace PowerPoint</vt:lpstr>
      <vt:lpstr>Prezentace aplikace PowerPoint</vt:lpstr>
      <vt:lpstr>Prezentace aplikace PowerPoint</vt:lpstr>
      <vt:lpstr>CEEPUS</vt:lpstr>
      <vt:lpstr>Prezentace aplikace PowerPoint</vt:lpstr>
      <vt:lpstr>STIPENDIUM</vt:lpstr>
      <vt:lpstr>TERMÍNY PRO PODÁVÁNÍ  PŘIHLÁŠEK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Typy aktivit Erasmus+</vt:lpstr>
      <vt:lpstr>Prezentace aplikace PowerPoint</vt:lpstr>
      <vt:lpstr>Blended Intensive Programme</vt:lpstr>
      <vt:lpstr>Erasmus+ kreditová mobilita</vt:lpstr>
      <vt:lpstr>Prezentace aplikace PowerPoint</vt:lpstr>
      <vt:lpstr>Oceněna prestižní cenou Heiskell Awards.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Lukáš Kala</cp:lastModifiedBy>
  <cp:revision>4</cp:revision>
  <dcterms:created xsi:type="dcterms:W3CDTF">2024-03-13T13:18:25Z</dcterms:created>
  <dcterms:modified xsi:type="dcterms:W3CDTF">2024-03-13T13:46:10Z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2024-03-13T00:00:00Z</vt:filetime>
  </property>
</Properties>
</file>